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9" r:id="rId4"/>
    <p:sldId id="260"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Colonna MT" panose="04020805060202030203" pitchFamily="82"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بسم الله الرحمن الرحی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017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مخصوص نمودا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7093" y="800031"/>
            <a:ext cx="5990960" cy="321161"/>
          </a:xfrm>
        </p:spPr>
        <p:txBody>
          <a:bodyPr anchor="b"/>
          <a:lstStyle>
            <a:lvl1pPr>
              <a:defRPr sz="2400"/>
            </a:lvl1pPr>
          </a:lstStyle>
          <a:p>
            <a:r>
              <a:rPr lang="en-US"/>
              <a:t>Click to edit Master title style</a:t>
            </a:r>
            <a:endParaRPr lang="fa-IR" dirty="0"/>
          </a:p>
        </p:txBody>
      </p:sp>
      <p:sp>
        <p:nvSpPr>
          <p:cNvPr id="4" name="Text Placeholder 3"/>
          <p:cNvSpPr>
            <a:spLocks noGrp="1"/>
          </p:cNvSpPr>
          <p:nvPr>
            <p:ph type="body" sz="half" idx="2"/>
          </p:nvPr>
        </p:nvSpPr>
        <p:spPr>
          <a:xfrm>
            <a:off x="1932120" y="5938484"/>
            <a:ext cx="8525933" cy="348016"/>
          </a:xfrm>
        </p:spPr>
        <p:txBody>
          <a:bodyPr>
            <a:noAutofit/>
          </a:bodyPr>
          <a:lstStyle>
            <a:lvl1pPr marL="0" indent="0" algn="ctr">
              <a:buNone/>
              <a:defRPr sz="2800" b="0" cap="none" spc="0">
                <a:ln w="0"/>
                <a:solidFill>
                  <a:schemeClr val="bg1">
                    <a:lumMod val="85000"/>
                  </a:schemeClr>
                </a:solidFill>
                <a:effectLst>
                  <a:outerShdw blurRad="38100" dist="19050" dir="2700000" algn="tl" rotWithShape="0">
                    <a:schemeClr val="dk1">
                      <a:alpha val="40000"/>
                    </a:schemeClr>
                  </a:outerShdw>
                </a:effectLs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463948"/>
            <a:ext cx="2743200" cy="365125"/>
          </a:xfrm>
        </p:spPr>
        <p:txBody>
          <a:bodyPr/>
          <a:lstStyle/>
          <a:p>
            <a:fld id="{9E4943DA-16A4-4B24-87A6-7B435A13A4ED}" type="datetimeFigureOut">
              <a:rPr lang="en-US" smtClean="0"/>
              <a:t>12/20/2023</a:t>
            </a:fld>
            <a:endParaRPr lang="en-US"/>
          </a:p>
        </p:txBody>
      </p:sp>
      <p:sp>
        <p:nvSpPr>
          <p:cNvPr id="6" name="Footer Placeholder 5"/>
          <p:cNvSpPr>
            <a:spLocks noGrp="1"/>
          </p:cNvSpPr>
          <p:nvPr>
            <p:ph type="ftr" sz="quarter" idx="11"/>
          </p:nvPr>
        </p:nvSpPr>
        <p:spPr>
          <a:xfrm>
            <a:off x="4038600" y="6463947"/>
            <a:ext cx="4114800" cy="365125"/>
          </a:xfrm>
        </p:spPr>
        <p:txBody>
          <a:bodyPr/>
          <a:lstStyle/>
          <a:p>
            <a:endParaRPr lang="en-US"/>
          </a:p>
        </p:txBody>
      </p:sp>
      <p:sp>
        <p:nvSpPr>
          <p:cNvPr id="7" name="Slide Number Placeholder 6"/>
          <p:cNvSpPr>
            <a:spLocks noGrp="1"/>
          </p:cNvSpPr>
          <p:nvPr>
            <p:ph type="sldNum" sz="quarter" idx="12"/>
          </p:nvPr>
        </p:nvSpPr>
        <p:spPr>
          <a:xfrm>
            <a:off x="8612188" y="6463946"/>
            <a:ext cx="2743200" cy="365125"/>
          </a:xfrm>
        </p:spPr>
        <p:txBody>
          <a:bodyPr/>
          <a:lstStyle/>
          <a:p>
            <a:fld id="{CEE5DE6E-2B74-493A-9E3F-17C7728AF878}" type="slidenum">
              <a:rPr lang="en-US" smtClean="0"/>
              <a:t>‹#›</a:t>
            </a:fld>
            <a:endParaRPr lang="en-US"/>
          </a:p>
        </p:txBody>
      </p:sp>
      <p:sp>
        <p:nvSpPr>
          <p:cNvPr id="11" name="Chart Placeholder 10"/>
          <p:cNvSpPr>
            <a:spLocks noGrp="1"/>
          </p:cNvSpPr>
          <p:nvPr>
            <p:ph type="chart" sz="quarter" idx="13"/>
          </p:nvPr>
        </p:nvSpPr>
        <p:spPr>
          <a:xfrm>
            <a:off x="1940587" y="1298638"/>
            <a:ext cx="8517467" cy="4102100"/>
          </a:xfrm>
        </p:spPr>
        <p:txBody>
          <a:bodyPr/>
          <a:lstStyle/>
          <a:p>
            <a:r>
              <a:rPr lang="en-US"/>
              <a:t>Click icon to add chart</a:t>
            </a:r>
            <a:endParaRPr lang="fa-IR"/>
          </a:p>
        </p:txBody>
      </p:sp>
    </p:spTree>
    <p:extLst>
      <p:ext uri="{BB962C8B-B14F-4D97-AF65-F5344CB8AC3E}">
        <p14:creationId xmlns:p14="http://schemas.microsoft.com/office/powerpoint/2010/main" val="283929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پایان و خسته نباشید">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594" y="3146427"/>
            <a:ext cx="6429613" cy="1476373"/>
          </a:xfrm>
        </p:spPr>
        <p:txBody>
          <a:bodyPr/>
          <a:lstStyle>
            <a:lvl1pPr algn="ctr">
              <a:defRPr>
                <a:ln w="38100">
                  <a:noFill/>
                  <a:prstDash val="sysDot"/>
                </a:ln>
                <a:solidFill>
                  <a:schemeClr val="bg1"/>
                </a:solidFill>
                <a:latin typeface="Colonna MT" pitchFamily="82" charset="0"/>
                <a:cs typeface="B Tabassom" pitchFamily="2" charset="-78"/>
              </a:defRPr>
            </a:lvl1pPr>
          </a:lstStyle>
          <a:p>
            <a:r>
              <a:rPr lang="en-US"/>
              <a:t>Click to edit Master title style</a:t>
            </a:r>
            <a:endParaRPr lang="fa-IR" dirty="0"/>
          </a:p>
        </p:txBody>
      </p:sp>
      <p:sp>
        <p:nvSpPr>
          <p:cNvPr id="3" name="Date Placeholder 2"/>
          <p:cNvSpPr>
            <a:spLocks noGrp="1"/>
          </p:cNvSpPr>
          <p:nvPr>
            <p:ph type="dt" sz="half" idx="10"/>
          </p:nvPr>
        </p:nvSpPr>
        <p:spPr/>
        <p:txBody>
          <a:bodyPr/>
          <a:lstStyle/>
          <a:p>
            <a:fld id="{9E4943DA-16A4-4B24-87A6-7B435A13A4ED}"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2457515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1987" y="339727"/>
            <a:ext cx="10061812" cy="781286"/>
          </a:xfrm>
        </p:spPr>
        <p:txBody>
          <a:bodyPr/>
          <a:lstStyle/>
          <a:p>
            <a:r>
              <a:rPr lang="en-US"/>
              <a:t>Click to edit Master title style</a:t>
            </a:r>
            <a:endParaRPr lang="fa-IR" dirty="0"/>
          </a:p>
        </p:txBody>
      </p:sp>
      <p:sp>
        <p:nvSpPr>
          <p:cNvPr id="3" name="Content Placeholder 2"/>
          <p:cNvSpPr>
            <a:spLocks noGrp="1"/>
          </p:cNvSpPr>
          <p:nvPr>
            <p:ph sz="half" idx="1"/>
          </p:nvPr>
        </p:nvSpPr>
        <p:spPr>
          <a:xfrm>
            <a:off x="1291988" y="1478082"/>
            <a:ext cx="47362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578600" y="1455857"/>
            <a:ext cx="4775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9E4943DA-16A4-4B24-87A6-7B435A13A4ED}"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5DE6E-2B74-493A-9E3F-17C7728AF878}" type="slidenum">
              <a:rPr lang="en-US" smtClean="0"/>
              <a:t>‹#›</a:t>
            </a:fld>
            <a:endParaRPr lang="en-US"/>
          </a:p>
        </p:txBody>
      </p:sp>
      <p:sp>
        <p:nvSpPr>
          <p:cNvPr id="9" name="Title 1"/>
          <p:cNvSpPr txBox="1">
            <a:spLocks/>
          </p:cNvSpPr>
          <p:nvPr/>
        </p:nvSpPr>
        <p:spPr>
          <a:xfrm>
            <a:off x="6578600" y="339727"/>
            <a:ext cx="4736280" cy="7812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ln w="38100">
                  <a:noFill/>
                </a:ln>
                <a:solidFill>
                  <a:srgbClr val="C00000"/>
                </a:solidFill>
                <a:effectLst>
                  <a:reflection stA="30000" endPos="54000" dist="12700" dir="5400000" sy="-100000" algn="bl" rotWithShape="0"/>
                </a:effectLst>
                <a:latin typeface="Colonna MT" panose="04020805060202030203" pitchFamily="82" charset="0"/>
                <a:ea typeface="+mj-ea"/>
                <a:cs typeface="+mj-cs"/>
              </a:defRPr>
            </a:lvl1pPr>
          </a:lstStyle>
          <a:p>
            <a:endParaRPr lang="fa-IR" sz="3300" dirty="0"/>
          </a:p>
        </p:txBody>
      </p:sp>
    </p:spTree>
    <p:extLst>
      <p:ext uri="{BB962C8B-B14F-4D97-AF65-F5344CB8AC3E}">
        <p14:creationId xmlns:p14="http://schemas.microsoft.com/office/powerpoint/2010/main" val="77322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6932" y="365127"/>
            <a:ext cx="10305523" cy="752474"/>
          </a:xfrm>
        </p:spPr>
        <p:txBody>
          <a:bodyPr/>
          <a:lstStyle/>
          <a:p>
            <a:r>
              <a:rPr lang="en-US"/>
              <a:t>Click to edit Master title style</a:t>
            </a:r>
            <a:endParaRPr lang="fa-IR" dirty="0"/>
          </a:p>
        </p:txBody>
      </p:sp>
      <p:sp>
        <p:nvSpPr>
          <p:cNvPr id="3" name="Text Placeholder 2"/>
          <p:cNvSpPr>
            <a:spLocks noGrp="1"/>
          </p:cNvSpPr>
          <p:nvPr>
            <p:ph type="body" idx="1"/>
          </p:nvPr>
        </p:nvSpPr>
        <p:spPr>
          <a:xfrm>
            <a:off x="980547" y="1450490"/>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63613" y="227440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409267" y="1450490"/>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409267" y="2274402"/>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dirty="0"/>
          </a:p>
        </p:txBody>
      </p:sp>
      <p:sp>
        <p:nvSpPr>
          <p:cNvPr id="7" name="Date Placeholder 6"/>
          <p:cNvSpPr>
            <a:spLocks noGrp="1"/>
          </p:cNvSpPr>
          <p:nvPr>
            <p:ph type="dt" sz="half" idx="10"/>
          </p:nvPr>
        </p:nvSpPr>
        <p:spPr/>
        <p:txBody>
          <a:bodyPr/>
          <a:lstStyle/>
          <a:p>
            <a:fld id="{9E4943DA-16A4-4B24-87A6-7B435A13A4ED}"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221006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9E4943DA-16A4-4B24-87A6-7B435A13A4ED}"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359278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43DA-16A4-4B24-87A6-7B435A13A4ED}"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213410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5370" y="457200"/>
            <a:ext cx="3932237" cy="1600200"/>
          </a:xfrm>
        </p:spPr>
        <p:txBody>
          <a:bodyPr anchor="b"/>
          <a:lstStyle>
            <a:lvl1pPr>
              <a:defRPr sz="2400"/>
            </a:lvl1pPr>
          </a:lstStyle>
          <a:p>
            <a:r>
              <a:rPr lang="en-US"/>
              <a:t>Click to edit Master title style</a:t>
            </a:r>
            <a:endParaRPr lang="fa-I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104537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E4943DA-16A4-4B24-87A6-7B435A13A4ED}"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154522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9E4943DA-16A4-4B24-87A6-7B435A13A4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918514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9E4943DA-16A4-4B24-87A6-7B435A13A4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92339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شرو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98083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7" cy="6858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7" cy="6858000"/>
          </a:xfrm>
          <a:prstGeom prst="rect">
            <a:avLst/>
          </a:prstGeom>
        </p:spPr>
      </p:pic>
      <p:sp>
        <p:nvSpPr>
          <p:cNvPr id="4" name="Date Placeholder 3"/>
          <p:cNvSpPr>
            <a:spLocks noGrp="1"/>
          </p:cNvSpPr>
          <p:nvPr>
            <p:ph type="dt" sz="half" idx="10"/>
          </p:nvPr>
        </p:nvSpPr>
        <p:spPr/>
        <p:txBody>
          <a:bodyPr/>
          <a:lstStyle/>
          <a:p>
            <a:fld id="{9E4943DA-16A4-4B24-87A6-7B435A13A4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5DE6E-2B74-493A-9E3F-17C7728AF878}" type="slidenum">
              <a:rPr lang="en-US" smtClean="0"/>
              <a:t>‹#›</a:t>
            </a:fld>
            <a:endParaRPr lang="en-US"/>
          </a:p>
        </p:txBody>
      </p:sp>
      <p:sp>
        <p:nvSpPr>
          <p:cNvPr id="13" name="Title 1"/>
          <p:cNvSpPr>
            <a:spLocks noGrp="1"/>
          </p:cNvSpPr>
          <p:nvPr>
            <p:ph type="ctrTitle"/>
          </p:nvPr>
        </p:nvSpPr>
        <p:spPr>
          <a:xfrm>
            <a:off x="4038599" y="2192906"/>
            <a:ext cx="7484660" cy="985270"/>
          </a:xfrm>
        </p:spPr>
        <p:txBody>
          <a:bodyPr anchor="b">
            <a:normAutofit/>
          </a:bodyPr>
          <a:lstStyle>
            <a:lvl1pPr algn="ctr">
              <a:defRPr sz="2500">
                <a:ln w="38100">
                  <a:noFill/>
                </a:ln>
                <a:solidFill>
                  <a:schemeClr val="accent2"/>
                </a:solidFill>
                <a:cs typeface="B Tabassom" pitchFamily="2" charset="-78"/>
              </a:defRPr>
            </a:lvl1pPr>
          </a:lstStyle>
          <a:p>
            <a:r>
              <a:rPr lang="en-US"/>
              <a:t>Click to edit Master title style</a:t>
            </a:r>
            <a:endParaRPr lang="fa-IR" dirty="0"/>
          </a:p>
        </p:txBody>
      </p:sp>
      <p:sp>
        <p:nvSpPr>
          <p:cNvPr id="14" name="Subtitle 2"/>
          <p:cNvSpPr>
            <a:spLocks noGrp="1"/>
          </p:cNvSpPr>
          <p:nvPr>
            <p:ph type="subTitle" idx="1"/>
          </p:nvPr>
        </p:nvSpPr>
        <p:spPr>
          <a:xfrm>
            <a:off x="838201" y="4190208"/>
            <a:ext cx="8515065" cy="84581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a-IR" dirty="0"/>
          </a:p>
        </p:txBody>
      </p:sp>
    </p:spTree>
    <p:extLst>
      <p:ext uri="{BB962C8B-B14F-4D97-AF65-F5344CB8AC3E}">
        <p14:creationId xmlns:p14="http://schemas.microsoft.com/office/powerpoint/2010/main" val="87357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72083 -0.00324 L 2.5E-6 2.59259E-6 " pathEditMode="relative" rAng="0" ptsTypes="AA">
                                      <p:cBhvr>
                                        <p:cTn id="6" dur="2000" fill="hold"/>
                                        <p:tgtEl>
                                          <p:spTgt spid="8"/>
                                        </p:tgtEl>
                                        <p:attrNameLst>
                                          <p:attrName>ppt_x</p:attrName>
                                          <p:attrName>ppt_y</p:attrName>
                                        </p:attrNameLst>
                                      </p:cBhvr>
                                      <p:rCtr x="35955" y="93"/>
                                    </p:animMotion>
                                  </p:childTnLst>
                                </p:cTn>
                              </p:par>
                              <p:par>
                                <p:cTn id="7" presetID="35" presetClass="path" presetSubtype="0" accel="50000" decel="50000" fill="hold" nodeType="withEffect">
                                  <p:stCondLst>
                                    <p:cond delay="0"/>
                                  </p:stCondLst>
                                  <p:childTnLst>
                                    <p:animMotion origin="layout" path="M 0.65816 -0.0044 L 0 0 " pathEditMode="relative" rAng="0" ptsTypes="AA">
                                      <p:cBhvr>
                                        <p:cTn id="8" dur="2000" fill="hold"/>
                                        <p:tgtEl>
                                          <p:spTgt spid="9"/>
                                        </p:tgtEl>
                                        <p:attrNameLst>
                                          <p:attrName>ppt_x</p:attrName>
                                          <p:attrName>ppt_y</p:attrName>
                                        </p:attrNameLst>
                                      </p:cBhvr>
                                      <p:rCtr x="-32917" y="208"/>
                                    </p:animMotion>
                                  </p:childTnLst>
                                </p:cTn>
                              </p:par>
                              <p:par>
                                <p:cTn id="9" presetID="10" presetClass="entr" presetSubtype="0" fill="hold" grpId="0" nodeType="with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par>
                                <p:cTn id="12" presetID="10" presetClass="entr" presetSubtype="0" fill="hold" grpId="0" nodeType="withEffect">
                                  <p:stCondLst>
                                    <p:cond delay="200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فهرس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5800" y="406400"/>
            <a:ext cx="8441267" cy="703241"/>
          </a:xfrm>
        </p:spPr>
        <p:txBody>
          <a:bodyPr anchor="b">
            <a:noAutofit/>
          </a:bodyPr>
          <a:lstStyle>
            <a:lvl1pPr>
              <a:defRPr sz="4000">
                <a:solidFill>
                  <a:srgbClr val="BE0000"/>
                </a:solidFill>
              </a:defRPr>
            </a:lvl1pPr>
          </a:lstStyle>
          <a:p>
            <a:r>
              <a:rPr lang="en-US"/>
              <a:t>Click to edit Master title style</a:t>
            </a:r>
            <a:endParaRPr lang="fa-IR" dirty="0"/>
          </a:p>
        </p:txBody>
      </p:sp>
      <p:sp>
        <p:nvSpPr>
          <p:cNvPr id="4" name="Date Placeholder 3"/>
          <p:cNvSpPr>
            <a:spLocks noGrp="1"/>
          </p:cNvSpPr>
          <p:nvPr>
            <p:ph type="dt" sz="half" idx="10"/>
          </p:nvPr>
        </p:nvSpPr>
        <p:spPr/>
        <p:txBody>
          <a:bodyPr/>
          <a:lstStyle/>
          <a:p>
            <a:fld id="{9E4943DA-16A4-4B24-87A6-7B435A13A4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5DE6E-2B74-493A-9E3F-17C7728AF878}" type="slidenum">
              <a:rPr lang="en-US" smtClean="0"/>
              <a:t>‹#›</a:t>
            </a:fld>
            <a:endParaRPr lang="en-US"/>
          </a:p>
        </p:txBody>
      </p:sp>
      <p:sp>
        <p:nvSpPr>
          <p:cNvPr id="8" name="Content Placeholder 2"/>
          <p:cNvSpPr>
            <a:spLocks noGrp="1"/>
          </p:cNvSpPr>
          <p:nvPr>
            <p:ph idx="1"/>
          </p:nvPr>
        </p:nvSpPr>
        <p:spPr>
          <a:xfrm>
            <a:off x="1955800" y="1257301"/>
            <a:ext cx="8288867" cy="456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dirty="0"/>
          </a:p>
        </p:txBody>
      </p:sp>
    </p:spTree>
    <p:extLst>
      <p:ext uri="{BB962C8B-B14F-4D97-AF65-F5344CB8AC3E}">
        <p14:creationId xmlns:p14="http://schemas.microsoft.com/office/powerpoint/2010/main" val="713163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مطلب و عنوان - متحر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075267" y="410369"/>
            <a:ext cx="10515600" cy="760853"/>
          </a:xfrm>
        </p:spPr>
        <p:txBody>
          <a:bodyPr/>
          <a:lstStyle>
            <a:lvl1pPr>
              <a:defRPr>
                <a:solidFill>
                  <a:srgbClr val="9B0000"/>
                </a:solidFill>
                <a:cs typeface="B Tabassom" pitchFamily="2" charset="-78"/>
              </a:defRPr>
            </a:lvl1pPr>
          </a:lstStyle>
          <a:p>
            <a:r>
              <a:rPr lang="en-US"/>
              <a:t>Click to edit Master title style</a:t>
            </a:r>
            <a:endParaRPr lang="fa-IR" dirty="0"/>
          </a:p>
        </p:txBody>
      </p:sp>
      <p:sp>
        <p:nvSpPr>
          <p:cNvPr id="3" name="Content Placeholder 2"/>
          <p:cNvSpPr>
            <a:spLocks noGrp="1"/>
          </p:cNvSpPr>
          <p:nvPr>
            <p:ph idx="1"/>
          </p:nvPr>
        </p:nvSpPr>
        <p:spPr>
          <a:xfrm>
            <a:off x="1075267" y="1470025"/>
            <a:ext cx="10515600" cy="4351338"/>
          </a:xfrm>
        </p:spPr>
        <p:txBody>
          <a:bodyPr>
            <a:normAutofit/>
          </a:bodyPr>
          <a:lstStyle>
            <a:lvl1pPr>
              <a:defRPr sz="4000"/>
            </a:lvl1pPr>
            <a:lvl2pPr>
              <a:defRPr sz="4000"/>
            </a:lvl2pPr>
            <a:lvl3pPr>
              <a:defRPr sz="4000"/>
            </a:lvl3pPr>
            <a:lvl4pPr>
              <a:defRPr sz="4000"/>
            </a:lvl4pPr>
            <a:lvl5pPr>
              <a:defRPr sz="4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dirty="0"/>
          </a:p>
        </p:txBody>
      </p:sp>
      <p:sp>
        <p:nvSpPr>
          <p:cNvPr id="4" name="Date Placeholder 3"/>
          <p:cNvSpPr>
            <a:spLocks noGrp="1"/>
          </p:cNvSpPr>
          <p:nvPr>
            <p:ph type="dt" sz="half" idx="10"/>
          </p:nvPr>
        </p:nvSpPr>
        <p:spPr/>
        <p:txBody>
          <a:bodyPr/>
          <a:lstStyle/>
          <a:p>
            <a:fld id="{9E4943DA-16A4-4B24-87A6-7B435A13A4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88182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مطلب - متحرک">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075267" y="431801"/>
            <a:ext cx="10515600" cy="538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9E4943DA-16A4-4B24-87A6-7B435A13A4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250691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مطلب و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267" y="410369"/>
            <a:ext cx="10515600" cy="758032"/>
          </a:xfrm>
        </p:spPr>
        <p:txBody>
          <a:bodyPr/>
          <a:lstStyle/>
          <a:p>
            <a:r>
              <a:rPr lang="en-US"/>
              <a:t>Click to edit Master title style</a:t>
            </a:r>
            <a:endParaRPr lang="fa-IR"/>
          </a:p>
        </p:txBody>
      </p:sp>
      <p:sp>
        <p:nvSpPr>
          <p:cNvPr id="3" name="Content Placeholder 2"/>
          <p:cNvSpPr>
            <a:spLocks noGrp="1"/>
          </p:cNvSpPr>
          <p:nvPr>
            <p:ph idx="1"/>
          </p:nvPr>
        </p:nvSpPr>
        <p:spPr>
          <a:xfrm>
            <a:off x="1075267" y="1470025"/>
            <a:ext cx="10515600" cy="4351338"/>
          </a:xfrm>
        </p:spPr>
        <p:txBody>
          <a:bodyPr>
            <a:normAutofit/>
          </a:bodyPr>
          <a:lstStyle>
            <a:lvl1pPr>
              <a:defRPr sz="3000"/>
            </a:lvl1pPr>
            <a:lvl2pPr>
              <a:defRPr sz="3000"/>
            </a:lvl2pPr>
            <a:lvl3pPr>
              <a:defRPr sz="3000"/>
            </a:lvl3pPr>
            <a:lvl4pPr>
              <a:defRPr sz="3000"/>
            </a:lvl4pPr>
            <a:lvl5pPr>
              <a:defRPr sz="3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9E4943DA-16A4-4B24-87A6-7B435A13A4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267105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مطل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267" y="483327"/>
            <a:ext cx="10515600" cy="5338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dirty="0"/>
          </a:p>
        </p:txBody>
      </p:sp>
      <p:sp>
        <p:nvSpPr>
          <p:cNvPr id="4" name="Date Placeholder 3"/>
          <p:cNvSpPr>
            <a:spLocks noGrp="1"/>
          </p:cNvSpPr>
          <p:nvPr>
            <p:ph type="dt" sz="half" idx="10"/>
          </p:nvPr>
        </p:nvSpPr>
        <p:spPr/>
        <p:txBody>
          <a:bodyPr/>
          <a:lstStyle/>
          <a:p>
            <a:fld id="{9E4943DA-16A4-4B24-87A6-7B435A13A4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148081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سرفص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8567"/>
            <a:ext cx="12191999" cy="6956567"/>
          </a:xfrm>
          <a:prstGeom prst="rect">
            <a:avLst/>
          </a:prstGeom>
        </p:spPr>
      </p:pic>
      <p:sp>
        <p:nvSpPr>
          <p:cNvPr id="2" name="Title 1"/>
          <p:cNvSpPr>
            <a:spLocks noGrp="1"/>
          </p:cNvSpPr>
          <p:nvPr>
            <p:ph type="title"/>
          </p:nvPr>
        </p:nvSpPr>
        <p:spPr>
          <a:xfrm>
            <a:off x="2895600" y="4068787"/>
            <a:ext cx="8940800" cy="1041354"/>
          </a:xfrm>
        </p:spPr>
        <p:txBody>
          <a:bodyPr anchor="b"/>
          <a:lstStyle>
            <a:lvl1pPr algn="r" rtl="1">
              <a:defRPr sz="4500">
                <a:solidFill>
                  <a:schemeClr val="bg1"/>
                </a:solidFill>
              </a:defRPr>
            </a:lvl1pPr>
          </a:lstStyle>
          <a:p>
            <a:r>
              <a:rPr lang="en-US"/>
              <a:t>Click to edit Master title style</a:t>
            </a:r>
            <a:endParaRPr lang="fa-IR" dirty="0"/>
          </a:p>
        </p:txBody>
      </p:sp>
      <p:sp>
        <p:nvSpPr>
          <p:cNvPr id="3" name="Text Placeholder 2"/>
          <p:cNvSpPr>
            <a:spLocks noGrp="1"/>
          </p:cNvSpPr>
          <p:nvPr>
            <p:ph type="body" idx="1"/>
          </p:nvPr>
        </p:nvSpPr>
        <p:spPr>
          <a:xfrm>
            <a:off x="2895600" y="5253572"/>
            <a:ext cx="8940800" cy="398535"/>
          </a:xfrm>
        </p:spPr>
        <p:txBody>
          <a:bodyPr/>
          <a:lstStyle>
            <a:lvl1pPr marL="0" indent="0" algn="r" rtl="1">
              <a:buNone/>
              <a:defRPr sz="1800">
                <a:solidFill>
                  <a:schemeClr val="bg1">
                    <a:lumMod val="6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4943DA-16A4-4B24-87A6-7B435A13A4E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13776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250"/>
                                        <p:tgtEl>
                                          <p:spTgt spid="3">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مخصوص تصوی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0520" y="511904"/>
            <a:ext cx="5990960" cy="321161"/>
          </a:xfrm>
        </p:spPr>
        <p:txBody>
          <a:bodyPr anchor="b"/>
          <a:lstStyle>
            <a:lvl1pPr algn="ctr">
              <a:defRPr sz="2400">
                <a:solidFill>
                  <a:schemeClr val="bg1"/>
                </a:solidFill>
              </a:defRPr>
            </a:lvl1pPr>
          </a:lstStyle>
          <a:p>
            <a:r>
              <a:rPr lang="en-US"/>
              <a:t>Click to edit Master title style</a:t>
            </a:r>
            <a:endParaRPr lang="fa-IR" dirty="0"/>
          </a:p>
        </p:txBody>
      </p:sp>
      <p:sp>
        <p:nvSpPr>
          <p:cNvPr id="3" name="Picture Placeholder 2"/>
          <p:cNvSpPr>
            <a:spLocks noGrp="1"/>
          </p:cNvSpPr>
          <p:nvPr>
            <p:ph type="pic" idx="1"/>
          </p:nvPr>
        </p:nvSpPr>
        <p:spPr>
          <a:xfrm>
            <a:off x="2150534" y="1257300"/>
            <a:ext cx="8205788" cy="422910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fa-IR"/>
          </a:p>
        </p:txBody>
      </p:sp>
      <p:sp>
        <p:nvSpPr>
          <p:cNvPr id="4" name="Text Placeholder 3"/>
          <p:cNvSpPr>
            <a:spLocks noGrp="1"/>
          </p:cNvSpPr>
          <p:nvPr>
            <p:ph type="body" sz="half" idx="2"/>
          </p:nvPr>
        </p:nvSpPr>
        <p:spPr>
          <a:xfrm>
            <a:off x="2483643" y="5900384"/>
            <a:ext cx="6914356" cy="348016"/>
          </a:xfrm>
        </p:spPr>
        <p:txBody>
          <a:bodyPr>
            <a:normAutofit/>
          </a:bodyPr>
          <a:lstStyle>
            <a:lvl1pPr marL="0" indent="0" algn="ctr">
              <a:buNone/>
              <a:defRPr sz="1600" b="1">
                <a:solidFill>
                  <a:schemeClr val="bg1">
                    <a:lumMod val="7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463948"/>
            <a:ext cx="2743200" cy="365125"/>
          </a:xfrm>
        </p:spPr>
        <p:txBody>
          <a:bodyPr/>
          <a:lstStyle/>
          <a:p>
            <a:fld id="{9E4943DA-16A4-4B24-87A6-7B435A13A4ED}" type="datetimeFigureOut">
              <a:rPr lang="en-US" smtClean="0"/>
              <a:t>12/20/2023</a:t>
            </a:fld>
            <a:endParaRPr lang="en-US"/>
          </a:p>
        </p:txBody>
      </p:sp>
      <p:sp>
        <p:nvSpPr>
          <p:cNvPr id="6" name="Footer Placeholder 5"/>
          <p:cNvSpPr>
            <a:spLocks noGrp="1"/>
          </p:cNvSpPr>
          <p:nvPr>
            <p:ph type="ftr" sz="quarter" idx="11"/>
          </p:nvPr>
        </p:nvSpPr>
        <p:spPr>
          <a:xfrm>
            <a:off x="4038600" y="6463947"/>
            <a:ext cx="4114800" cy="365125"/>
          </a:xfrm>
        </p:spPr>
        <p:txBody>
          <a:bodyPr/>
          <a:lstStyle/>
          <a:p>
            <a:endParaRPr lang="en-US"/>
          </a:p>
        </p:txBody>
      </p:sp>
      <p:sp>
        <p:nvSpPr>
          <p:cNvPr id="7" name="Slide Number Placeholder 6"/>
          <p:cNvSpPr>
            <a:spLocks noGrp="1"/>
          </p:cNvSpPr>
          <p:nvPr>
            <p:ph type="sldNum" sz="quarter" idx="12"/>
          </p:nvPr>
        </p:nvSpPr>
        <p:spPr>
          <a:xfrm>
            <a:off x="8612188" y="6463946"/>
            <a:ext cx="2743200" cy="365125"/>
          </a:xfrm>
        </p:spPr>
        <p:txBody>
          <a:bodyPr/>
          <a:lstStyle/>
          <a:p>
            <a:fld id="{CEE5DE6E-2B74-493A-9E3F-17C7728AF878}" type="slidenum">
              <a:rPr lang="en-US" smtClean="0"/>
              <a:t>‹#›</a:t>
            </a:fld>
            <a:endParaRPr lang="en-US"/>
          </a:p>
        </p:txBody>
      </p:sp>
    </p:spTree>
    <p:extLst>
      <p:ext uri="{BB962C8B-B14F-4D97-AF65-F5344CB8AC3E}">
        <p14:creationId xmlns:p14="http://schemas.microsoft.com/office/powerpoint/2010/main" val="241400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1988" y="365127"/>
            <a:ext cx="10061811" cy="781286"/>
          </a:xfrm>
          <a:prstGeom prst="rect">
            <a:avLst/>
          </a:prstGeom>
        </p:spPr>
        <p:txBody>
          <a:bodyPr vert="horz" lIns="91440" tIns="45720" rIns="91440" bIns="45720" rtlCol="0" anchor="ctr">
            <a:normAutofit/>
          </a:bodyPr>
          <a:lstStyle/>
          <a:p>
            <a:r>
              <a:rPr lang="en-US"/>
              <a:t>Click to edit Master title style</a:t>
            </a:r>
            <a:endParaRPr lang="fa-IR" dirty="0"/>
          </a:p>
        </p:txBody>
      </p:sp>
      <p:sp>
        <p:nvSpPr>
          <p:cNvPr id="3" name="Text Placeholder 2"/>
          <p:cNvSpPr>
            <a:spLocks noGrp="1"/>
          </p:cNvSpPr>
          <p:nvPr>
            <p:ph type="body" idx="1"/>
          </p:nvPr>
        </p:nvSpPr>
        <p:spPr>
          <a:xfrm>
            <a:off x="1291987" y="1575713"/>
            <a:ext cx="10061812" cy="45111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dirty="0"/>
          </a:p>
        </p:txBody>
      </p:sp>
      <p:sp>
        <p:nvSpPr>
          <p:cNvPr id="4" name="Date Placeholder 3"/>
          <p:cNvSpPr>
            <a:spLocks noGrp="1"/>
          </p:cNvSpPr>
          <p:nvPr>
            <p:ph type="dt" sz="half" idx="2"/>
          </p:nvPr>
        </p:nvSpPr>
        <p:spPr>
          <a:xfrm>
            <a:off x="838200" y="618393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4943DA-16A4-4B24-87A6-7B435A13A4ED}" type="datetimeFigureOut">
              <a:rPr lang="en-US" smtClean="0"/>
              <a:t>12/20/2023</a:t>
            </a:fld>
            <a:endParaRPr lang="en-US"/>
          </a:p>
        </p:txBody>
      </p:sp>
      <p:sp>
        <p:nvSpPr>
          <p:cNvPr id="5" name="Footer Placeholder 4"/>
          <p:cNvSpPr>
            <a:spLocks noGrp="1"/>
          </p:cNvSpPr>
          <p:nvPr>
            <p:ph type="ftr" sz="quarter" idx="3"/>
          </p:nvPr>
        </p:nvSpPr>
        <p:spPr>
          <a:xfrm>
            <a:off x="4038600" y="618393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194073"/>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EE5DE6E-2B74-493A-9E3F-17C7728AF878}" type="slidenum">
              <a:rPr lang="en-US" smtClean="0"/>
              <a:t>‹#›</a:t>
            </a:fld>
            <a:endParaRPr lang="en-US"/>
          </a:p>
        </p:txBody>
      </p:sp>
    </p:spTree>
    <p:extLst>
      <p:ext uri="{BB962C8B-B14F-4D97-AF65-F5344CB8AC3E}">
        <p14:creationId xmlns:p14="http://schemas.microsoft.com/office/powerpoint/2010/main" val="2097341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685800" rtl="1" eaLnBrk="1" latinLnBrk="0" hangingPunct="1">
        <a:lnSpc>
          <a:spcPct val="90000"/>
        </a:lnSpc>
        <a:spcBef>
          <a:spcPct val="0"/>
        </a:spcBef>
        <a:buNone/>
        <a:defRPr lang="fa-IR" sz="3300" b="1" kern="1200" dirty="0">
          <a:ln w="38100">
            <a:noFill/>
          </a:ln>
          <a:solidFill>
            <a:srgbClr val="BE0000"/>
          </a:solidFill>
          <a:effectLst>
            <a:glow rad="88900">
              <a:schemeClr val="accent2">
                <a:alpha val="20000"/>
              </a:schemeClr>
            </a:glow>
          </a:effectLst>
          <a:latin typeface="Colonna MT" panose="04020805060202030203" pitchFamily="82" charset="0"/>
          <a:ea typeface="+mj-ea"/>
          <a:cs typeface="MRT_Poster" panose="00000700000000000000" pitchFamily="2" charset="-78"/>
        </a:defRPr>
      </a:lvl1pPr>
    </p:titleStyle>
    <p:bodyStyle>
      <a:lvl1pPr marL="171450" indent="-171450" algn="r" defTabSz="685800" rtl="1" eaLnBrk="1" latinLnBrk="0" hangingPunct="1">
        <a:lnSpc>
          <a:spcPct val="90000"/>
        </a:lnSpc>
        <a:spcBef>
          <a:spcPts val="750"/>
        </a:spcBef>
        <a:buFontTx/>
        <a:buBlip>
          <a:blip r:embed="rId21"/>
        </a:buBlip>
        <a:defRPr sz="2000" kern="1200">
          <a:solidFill>
            <a:schemeClr val="tx1"/>
          </a:solidFill>
          <a:latin typeface="+mn-lt"/>
          <a:ea typeface="+mn-ea"/>
          <a:cs typeface="B Nazanin" panose="00000400000000000000" pitchFamily="2" charset="-78"/>
        </a:defRPr>
      </a:lvl1pPr>
      <a:lvl2pPr marL="514350" indent="-171450" algn="r" defTabSz="685800" rtl="1" eaLnBrk="1" latinLnBrk="0" hangingPunct="1">
        <a:lnSpc>
          <a:spcPct val="90000"/>
        </a:lnSpc>
        <a:spcBef>
          <a:spcPts val="375"/>
        </a:spcBef>
        <a:buFontTx/>
        <a:buBlip>
          <a:blip r:embed="rId21"/>
        </a:buBlip>
        <a:defRPr sz="2000" kern="1200">
          <a:solidFill>
            <a:schemeClr val="tx1"/>
          </a:solidFill>
          <a:latin typeface="+mn-lt"/>
          <a:ea typeface="+mn-ea"/>
          <a:cs typeface="B Nazanin" panose="00000400000000000000" pitchFamily="2" charset="-78"/>
        </a:defRPr>
      </a:lvl2pPr>
      <a:lvl3pPr marL="857250" indent="-171450" algn="r" defTabSz="685800" rtl="1" eaLnBrk="1" latinLnBrk="0" hangingPunct="1">
        <a:lnSpc>
          <a:spcPct val="90000"/>
        </a:lnSpc>
        <a:spcBef>
          <a:spcPts val="375"/>
        </a:spcBef>
        <a:buFontTx/>
        <a:buBlip>
          <a:blip r:embed="rId21"/>
        </a:buBlip>
        <a:defRPr sz="2000" kern="1200">
          <a:solidFill>
            <a:schemeClr val="tx1"/>
          </a:solidFill>
          <a:latin typeface="+mn-lt"/>
          <a:ea typeface="+mn-ea"/>
          <a:cs typeface="B Nazanin" panose="00000400000000000000" pitchFamily="2" charset="-78"/>
        </a:defRPr>
      </a:lvl3pPr>
      <a:lvl4pPr marL="1200150" indent="-171450" algn="r" defTabSz="685800" rtl="1" eaLnBrk="1" latinLnBrk="0" hangingPunct="1">
        <a:lnSpc>
          <a:spcPct val="90000"/>
        </a:lnSpc>
        <a:spcBef>
          <a:spcPts val="375"/>
        </a:spcBef>
        <a:buFontTx/>
        <a:buBlip>
          <a:blip r:embed="rId21"/>
        </a:buBlip>
        <a:defRPr sz="2000" kern="1200">
          <a:solidFill>
            <a:schemeClr val="tx1"/>
          </a:solidFill>
          <a:latin typeface="+mn-lt"/>
          <a:ea typeface="+mn-ea"/>
          <a:cs typeface="B Nazanin" panose="00000400000000000000" pitchFamily="2" charset="-78"/>
        </a:defRPr>
      </a:lvl4pPr>
      <a:lvl5pPr marL="1543050" indent="-171450" algn="r" defTabSz="685800" rtl="1" eaLnBrk="1" latinLnBrk="0" hangingPunct="1">
        <a:lnSpc>
          <a:spcPct val="90000"/>
        </a:lnSpc>
        <a:spcBef>
          <a:spcPts val="375"/>
        </a:spcBef>
        <a:buFontTx/>
        <a:buBlip>
          <a:blip r:embed="rId21"/>
        </a:buBlip>
        <a:defRPr sz="2000" kern="1200">
          <a:solidFill>
            <a:schemeClr val="tx1"/>
          </a:solidFill>
          <a:latin typeface="+mn-lt"/>
          <a:ea typeface="+mn-ea"/>
          <a:cs typeface="B Nazanin" panose="00000400000000000000" pitchFamily="2" charset="-78"/>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83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D29E-C3F3-B141-48BB-AAB9BBCE383E}"/>
              </a:ext>
            </a:extLst>
          </p:cNvPr>
          <p:cNvSpPr>
            <a:spLocks noGrp="1"/>
          </p:cNvSpPr>
          <p:nvPr>
            <p:ph type="title"/>
          </p:nvPr>
        </p:nvSpPr>
        <p:spPr/>
        <p:txBody>
          <a:bodyPr>
            <a:normAutofit/>
          </a:bodyPr>
          <a:lstStyle/>
          <a:p>
            <a:pPr algn="r"/>
            <a:r>
              <a:rPr lang="fa-IR" sz="3700"/>
              <a:t>۳ - همراهی منطق و کلام</a:t>
            </a:r>
            <a:endParaRPr lang="en-US" sz="3700"/>
          </a:p>
        </p:txBody>
      </p:sp>
      <p:sp>
        <p:nvSpPr>
          <p:cNvPr id="3" name="Content Placeholder 2">
            <a:extLst>
              <a:ext uri="{FF2B5EF4-FFF2-40B4-BE49-F238E27FC236}">
                <a16:creationId xmlns:a16="http://schemas.microsoft.com/office/drawing/2014/main" id="{A74C7619-2FFE-D485-94F3-5D14CFFEFE60}"/>
              </a:ext>
            </a:extLst>
          </p:cNvPr>
          <p:cNvSpPr>
            <a:spLocks noGrp="1"/>
          </p:cNvSpPr>
          <p:nvPr>
            <p:ph idx="1"/>
          </p:nvPr>
        </p:nvSpPr>
        <p:spPr/>
        <p:txBody>
          <a:bodyPr/>
          <a:lstStyle/>
          <a:p>
            <a:r>
              <a:rPr lang="fa-IR"/>
              <a:t>دیگر ویژگی مهم تهذیب همراهی دو موضوع منطق و کلام است که باید آن را از پیامدهای توجه متکلمان به منطق و فلسفه دانست، چرا که در این دوره، برخلاف سنت کلامی متقدم، جایگاه منطق و تا حدودی فلسفه ارسطویی تثبیت </a:t>
            </a:r>
            <a:endParaRPr lang="en-US"/>
          </a:p>
        </p:txBody>
      </p:sp>
    </p:spTree>
    <p:extLst>
      <p:ext uri="{BB962C8B-B14F-4D97-AF65-F5344CB8AC3E}">
        <p14:creationId xmlns:p14="http://schemas.microsoft.com/office/powerpoint/2010/main" val="229116202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D54C-1EDB-5E8E-A302-AE7920B48A82}"/>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19C7FFC5-42FE-18A6-19E8-21E821489138}"/>
              </a:ext>
            </a:extLst>
          </p:cNvPr>
          <p:cNvSpPr>
            <a:spLocks noGrp="1"/>
          </p:cNvSpPr>
          <p:nvPr>
            <p:ph idx="1"/>
          </p:nvPr>
        </p:nvSpPr>
        <p:spPr/>
        <p:txBody>
          <a:bodyPr/>
          <a:lstStyle/>
          <a:p>
            <a:r>
              <a:rPr lang="fa-IR"/>
              <a:t>شده بود.  پیش از تفتازانی، همنشینی علم کلام با مباحث امور عامه فلسفی در متن واحد سابقه داشته است که از آن جمله می‌توان به المحصل فخرالدین رازی، المقاصد خود تفتازانی و المواقف قاضی عضدالدین ایجی اشاره کرد. </a:t>
            </a:r>
            <a:endParaRPr lang="en-US"/>
          </a:p>
        </p:txBody>
      </p:sp>
    </p:spTree>
    <p:extLst>
      <p:ext uri="{BB962C8B-B14F-4D97-AF65-F5344CB8AC3E}">
        <p14:creationId xmlns:p14="http://schemas.microsoft.com/office/powerpoint/2010/main" val="39505373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9B6D-22F1-A671-CE87-C085C6698EA7}"/>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CF71E272-607E-8442-801C-9F336B6D142E}"/>
              </a:ext>
            </a:extLst>
          </p:cNvPr>
          <p:cNvSpPr>
            <a:spLocks noGrp="1"/>
          </p:cNvSpPr>
          <p:nvPr>
            <p:ph idx="1"/>
          </p:nvPr>
        </p:nvSpPr>
        <p:spPr/>
        <p:txBody>
          <a:bodyPr/>
          <a:lstStyle/>
          <a:p>
            <a:r>
              <a:rPr lang="fa-IR"/>
              <a:t>با این‌همه، بخش‌های فلسفی این متون هیچ‌یک به عنوان اثر مستقل موردنظر نبوده‌اند. بنابراین کار تفتازانی را با توجه به تعلیمی بودن اثر می‌توان شیوه‌ای جدید و گواه این دانست که از دیدگاه او، منطق ابزاری معتبر </a:t>
            </a:r>
            <a:endParaRPr lang="en-US"/>
          </a:p>
        </p:txBody>
      </p:sp>
    </p:spTree>
    <p:extLst>
      <p:ext uri="{BB962C8B-B14F-4D97-AF65-F5344CB8AC3E}">
        <p14:creationId xmlns:p14="http://schemas.microsoft.com/office/powerpoint/2010/main" val="4567402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AF0F4-BFD3-A562-D5B7-4EE34187B629}"/>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0F0996F7-26DC-E943-751C-DFAA72A5D18F}"/>
              </a:ext>
            </a:extLst>
          </p:cNvPr>
          <p:cNvSpPr>
            <a:spLocks noGrp="1"/>
          </p:cNvSpPr>
          <p:nvPr>
            <p:ph idx="1"/>
          </p:nvPr>
        </p:nvSpPr>
        <p:spPr/>
        <p:txBody>
          <a:bodyPr/>
          <a:lstStyle/>
          <a:p>
            <a:r>
              <a:rPr lang="fa-IR"/>
              <a:t>و کارآمد برای همه کسانی است که قدم در راه یادگیری روش‌های استدلالی و جدلی علم کلام می‌نهند. وجود این دیدگاه درباره نسبت منطق با کلام موجب می‌شده است که در برخی تحریرهای آموزشی دیگر، کلیات این دو رشته را </a:t>
            </a:r>
            <a:endParaRPr lang="en-US"/>
          </a:p>
        </p:txBody>
      </p:sp>
    </p:spTree>
    <p:extLst>
      <p:ext uri="{BB962C8B-B14F-4D97-AF65-F5344CB8AC3E}">
        <p14:creationId xmlns:p14="http://schemas.microsoft.com/office/powerpoint/2010/main" val="29251554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00A9-4BD3-9119-870E-BBD0AB4A4EC7}"/>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48C52A1B-25C2-7AFA-9E33-F71F9ADC64E0}"/>
              </a:ext>
            </a:extLst>
          </p:cNvPr>
          <p:cNvSpPr>
            <a:spLocks noGrp="1"/>
          </p:cNvSpPr>
          <p:nvPr>
            <p:ph idx="1"/>
          </p:nvPr>
        </p:nvSpPr>
        <p:spPr/>
        <p:txBody>
          <a:bodyPr/>
          <a:lstStyle/>
          <a:p>
            <a:r>
              <a:rPr lang="fa-IR"/>
              <a:t>در متن واحدی بگنجانند، چنان‌که دو اثر مجزای تجرید المنطق و تجرید الکلام از خواجه نصیرالدین طوسی (د ۶۷۲ق) در منظومه‌ای واحد تلخیص شده‌اند. </a:t>
            </a:r>
          </a:p>
          <a:p>
            <a:r>
              <a:rPr lang="fa-IR"/>
              <a:t> </a:t>
            </a:r>
            <a:endParaRPr lang="en-US"/>
          </a:p>
        </p:txBody>
      </p:sp>
    </p:spTree>
    <p:extLst>
      <p:ext uri="{BB962C8B-B14F-4D97-AF65-F5344CB8AC3E}">
        <p14:creationId xmlns:p14="http://schemas.microsoft.com/office/powerpoint/2010/main" val="3672495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61C5-BBC6-1B24-B15B-C4654AEF1A40}"/>
              </a:ext>
            </a:extLst>
          </p:cNvPr>
          <p:cNvSpPr>
            <a:spLocks noGrp="1"/>
          </p:cNvSpPr>
          <p:nvPr>
            <p:ph type="title"/>
          </p:nvPr>
        </p:nvSpPr>
        <p:spPr/>
        <p:txBody>
          <a:bodyPr>
            <a:normAutofit/>
          </a:bodyPr>
          <a:lstStyle/>
          <a:p>
            <a:pPr algn="r"/>
            <a:r>
              <a:rPr lang="fa-IR" sz="3700"/>
              <a:t>۴ - روش تدوین</a:t>
            </a:r>
            <a:endParaRPr lang="en-US" sz="3700"/>
          </a:p>
        </p:txBody>
      </p:sp>
      <p:sp>
        <p:nvSpPr>
          <p:cNvPr id="3" name="Content Placeholder 2">
            <a:extLst>
              <a:ext uri="{FF2B5EF4-FFF2-40B4-BE49-F238E27FC236}">
                <a16:creationId xmlns:a16="http://schemas.microsoft.com/office/drawing/2014/main" id="{F9E41C12-C47E-99BE-A17A-8A8C1BE2873A}"/>
              </a:ext>
            </a:extLst>
          </p:cNvPr>
          <p:cNvSpPr>
            <a:spLocks noGrp="1"/>
          </p:cNvSpPr>
          <p:nvPr>
            <p:ph idx="1"/>
          </p:nvPr>
        </p:nvSpPr>
        <p:spPr/>
        <p:txBody>
          <a:bodyPr/>
          <a:lstStyle/>
          <a:p>
            <a:r>
              <a:rPr lang="fa-IR"/>
              <a:t>تهذیب المنطق به لحاظ شیوه تألیف، از آن گونه کتاب‌های منطقی به شمار می‌آید که ساختاری دو بخشی شامل معرف و حجت یا تصور و تصدیق دارند. این روش تدوین را نخست ابن‌سینا در بخش منطق کتاب الاشارات و التنبیهات </a:t>
            </a:r>
            <a:endParaRPr lang="en-US"/>
          </a:p>
        </p:txBody>
      </p:sp>
    </p:spTree>
    <p:extLst>
      <p:ext uri="{BB962C8B-B14F-4D97-AF65-F5344CB8AC3E}">
        <p14:creationId xmlns:p14="http://schemas.microsoft.com/office/powerpoint/2010/main" val="154890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DB73C-BCE3-8AD3-D340-920129150C27}"/>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DFD4FAB3-F1D6-3E5B-34C2-E8256757F856}"/>
              </a:ext>
            </a:extLst>
          </p:cNvPr>
          <p:cNvSpPr>
            <a:spLocks noGrp="1"/>
          </p:cNvSpPr>
          <p:nvPr>
            <p:ph idx="1"/>
          </p:nvPr>
        </p:nvSpPr>
        <p:spPr/>
        <p:txBody>
          <a:bodyPr/>
          <a:lstStyle/>
          <a:p>
            <a:r>
              <a:rPr lang="fa-IR"/>
              <a:t>به کار گرفته است.  پس از آن و پیش از تفتازانی، آثار دیگری چون مطالع ارموی و الشمسیه نجم‌الدین کاتبی نیز با همین سیاق تألیف شده‌اند و تأثیر آن‌ها را بر تهذیب المنطق در ترتیب و محتوای مطالب می‌توان مشاهده  کرد.</a:t>
            </a:r>
          </a:p>
          <a:p>
            <a:r>
              <a:rPr lang="fa-IR"/>
              <a:t> </a:t>
            </a:r>
            <a:endParaRPr lang="en-US"/>
          </a:p>
        </p:txBody>
      </p:sp>
    </p:spTree>
    <p:extLst>
      <p:ext uri="{BB962C8B-B14F-4D97-AF65-F5344CB8AC3E}">
        <p14:creationId xmlns:p14="http://schemas.microsoft.com/office/powerpoint/2010/main" val="116189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CB34-3FBC-9AEA-33A1-0F266922B6F9}"/>
              </a:ext>
            </a:extLst>
          </p:cNvPr>
          <p:cNvSpPr>
            <a:spLocks noGrp="1"/>
          </p:cNvSpPr>
          <p:nvPr>
            <p:ph type="title"/>
          </p:nvPr>
        </p:nvSpPr>
        <p:spPr/>
        <p:txBody>
          <a:bodyPr>
            <a:normAutofit/>
          </a:bodyPr>
          <a:lstStyle/>
          <a:p>
            <a:pPr algn="r"/>
            <a:r>
              <a:rPr lang="fa-IR" sz="3700"/>
              <a:t>۴.۱ - چینش مطالب</a:t>
            </a:r>
            <a:endParaRPr lang="en-US" sz="3700"/>
          </a:p>
        </p:txBody>
      </p:sp>
      <p:sp>
        <p:nvSpPr>
          <p:cNvPr id="3" name="Content Placeholder 2">
            <a:extLst>
              <a:ext uri="{FF2B5EF4-FFF2-40B4-BE49-F238E27FC236}">
                <a16:creationId xmlns:a16="http://schemas.microsoft.com/office/drawing/2014/main" id="{19B4B91E-5E1B-EC30-D0CD-43DBE8101D16}"/>
              </a:ext>
            </a:extLst>
          </p:cNvPr>
          <p:cNvSpPr>
            <a:spLocks noGrp="1"/>
          </p:cNvSpPr>
          <p:nvPr>
            <p:ph idx="1"/>
          </p:nvPr>
        </p:nvSpPr>
        <p:spPr/>
        <p:txBody>
          <a:bodyPr/>
          <a:lstStyle/>
          <a:p>
            <a:r>
              <a:rPr lang="fa-IR"/>
              <a:t>تفتازانی از آن‌جا که نظام دو بخشی را برای تدوین کتابش انتخاب کرده است، مقدمه را با تقسیم علم به حصولی و حضوری می‌آغازد و سپس از مفهوم تصور و تصدیق برای توضیح چیستی علم منطق استفاده می‌کند و آن‌گاه مباحث </a:t>
            </a:r>
            <a:endParaRPr lang="en-US"/>
          </a:p>
        </p:txBody>
      </p:sp>
    </p:spTree>
    <p:extLst>
      <p:ext uri="{BB962C8B-B14F-4D97-AF65-F5344CB8AC3E}">
        <p14:creationId xmlns:p14="http://schemas.microsoft.com/office/powerpoint/2010/main" val="74846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ACFAB-5123-5CEC-938A-C5E0F7B10C1F}"/>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3D27889F-E71B-DA9A-5387-85568F33177C}"/>
              </a:ext>
            </a:extLst>
          </p:cNvPr>
          <p:cNvSpPr>
            <a:spLocks noGrp="1"/>
          </p:cNvSpPr>
          <p:nvPr>
            <p:ph idx="1"/>
          </p:nvPr>
        </p:nvSpPr>
        <p:spPr/>
        <p:txBody>
          <a:bodyPr/>
          <a:lstStyle/>
          <a:p>
            <a:r>
              <a:rPr lang="fa-IR"/>
              <a:t>منطقی تهذیب را در دو مقصد کلی تصورات و تصدیقات، در ۱۱ فصل، سامان می‌دهد که با مبحث الفاظ آغاز می‌شود و به روش آثار مشابه با فصل جداگانه‌ای در صناعات خمس پایان می‌یابد. وی خاتمه‌ای نیز مشتمل بر رئوس ثمانیه </a:t>
            </a:r>
            <a:endParaRPr lang="en-US"/>
          </a:p>
        </p:txBody>
      </p:sp>
    </p:spTree>
    <p:extLst>
      <p:ext uri="{BB962C8B-B14F-4D97-AF65-F5344CB8AC3E}">
        <p14:creationId xmlns:p14="http://schemas.microsoft.com/office/powerpoint/2010/main" val="219448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40D9E-F405-DE4D-7735-B46C36A460A3}"/>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3FBB09E4-869B-5DD8-54AB-920F785D5AC1}"/>
              </a:ext>
            </a:extLst>
          </p:cNvPr>
          <p:cNvSpPr>
            <a:spLocks noGrp="1"/>
          </p:cNvSpPr>
          <p:nvPr>
            <p:ph idx="1"/>
          </p:nvPr>
        </p:nvSpPr>
        <p:spPr/>
        <p:txBody>
          <a:bodyPr/>
          <a:lstStyle/>
          <a:p>
            <a:r>
              <a:rPr lang="fa-IR"/>
              <a:t>بر کتاب افزوده است که در این بخش از اجزاء علوم و مبادی آن‌ها یاد می‌کند و مقدمات روش‌شناختی عام را برای دانش‌های مختلف توضیح می‌دهد. مدرسان و علمای معاصر و متأخر تفتازانی، از تهذیب المنطق بسیار استقبال  کرده‌اند. این کتاب در حوزه‌ها و مدارس سنّتی از رایجترین متون درسی بوده است. </a:t>
            </a:r>
          </a:p>
          <a:p>
            <a:r>
              <a:rPr lang="fa-IR"/>
              <a:t> </a:t>
            </a:r>
            <a:endParaRPr lang="en-US"/>
          </a:p>
        </p:txBody>
      </p:sp>
    </p:spTree>
    <p:extLst>
      <p:ext uri="{BB962C8B-B14F-4D97-AF65-F5344CB8AC3E}">
        <p14:creationId xmlns:p14="http://schemas.microsoft.com/office/powerpoint/2010/main" val="18845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80BE-F48F-154E-6F49-DDB31337D41F}"/>
              </a:ext>
            </a:extLst>
          </p:cNvPr>
          <p:cNvSpPr>
            <a:spLocks noGrp="1"/>
          </p:cNvSpPr>
          <p:nvPr>
            <p:ph type="ctrTitle"/>
          </p:nvPr>
        </p:nvSpPr>
        <p:spPr/>
        <p:txBody>
          <a:bodyPr>
            <a:normAutofit/>
          </a:bodyPr>
          <a:lstStyle/>
          <a:p>
            <a:r>
              <a:rPr lang="fa-IR" sz="3700"/>
              <a:t>تهذيب المنطق و الکلام (کتاب)</a:t>
            </a:r>
            <a:endParaRPr lang="en-US" sz="3700"/>
          </a:p>
        </p:txBody>
      </p:sp>
      <p:sp>
        <p:nvSpPr>
          <p:cNvPr id="3" name="Subtitle 2">
            <a:extLst>
              <a:ext uri="{FF2B5EF4-FFF2-40B4-BE49-F238E27FC236}">
                <a16:creationId xmlns:a16="http://schemas.microsoft.com/office/drawing/2014/main" id="{B543DFC6-BD72-6A52-2777-98A4025F6BD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001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BD94-DBF6-0824-786E-045AF25DBF4B}"/>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319B4DF7-58FD-D3E2-B79E-1B5C98C59EFC}"/>
              </a:ext>
            </a:extLst>
          </p:cNvPr>
          <p:cNvSpPr>
            <a:spLocks noGrp="1"/>
          </p:cNvSpPr>
          <p:nvPr>
            <p:ph idx="1"/>
          </p:nvPr>
        </p:nvSpPr>
        <p:spPr/>
        <p:txBody>
          <a:bodyPr/>
          <a:lstStyle/>
          <a:p>
            <a:r>
              <a:rPr lang="fa-IR"/>
              <a:t>۵ - حاشیه‌ها و شرح‌های تهذیب المنطق</a:t>
            </a:r>
          </a:p>
          <a:p>
            <a:r>
              <a:rPr lang="fa-IR"/>
              <a:t>برخی از حاشیه‌ها و شرح‌های تهذیب المنطق به حدی اهمیت یافته‌اند که بر خود آن‌ها با چند واسطه نیز حاشیه‌هایی نوشته شده است.  متن فشرده تهذیب در ضمن نسخه‌ها و چاپ‌های </a:t>
            </a:r>
            <a:endParaRPr lang="en-US"/>
          </a:p>
        </p:txBody>
      </p:sp>
    </p:spTree>
    <p:extLst>
      <p:ext uri="{BB962C8B-B14F-4D97-AF65-F5344CB8AC3E}">
        <p14:creationId xmlns:p14="http://schemas.microsoft.com/office/powerpoint/2010/main" val="336016200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483F-A8BE-0EE5-F1DC-B14C6AB184C0}"/>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A34DE587-6DFE-7603-FD7B-6E6DC42BD86E}"/>
              </a:ext>
            </a:extLst>
          </p:cNvPr>
          <p:cNvSpPr>
            <a:spLocks noGrp="1"/>
          </p:cNvSpPr>
          <p:nvPr>
            <p:ph idx="1"/>
          </p:nvPr>
        </p:nvSpPr>
        <p:spPr/>
        <p:txBody>
          <a:bodyPr/>
          <a:lstStyle/>
          <a:p>
            <a:r>
              <a:rPr lang="fa-IR"/>
              <a:t>شروح و حواشی آمده است. تهذیب المنطق در ایران و هند بار‌ها به چاپ رسیده و به اردو و فارسی نیز ترجمه شده است.  مهم‌ترین این آثار بدین‌قرارند:</a:t>
            </a:r>
          </a:p>
          <a:p>
            <a:r>
              <a:rPr lang="fa-IR"/>
              <a:t> </a:t>
            </a:r>
            <a:endParaRPr lang="en-US"/>
          </a:p>
        </p:txBody>
      </p:sp>
    </p:spTree>
    <p:extLst>
      <p:ext uri="{BB962C8B-B14F-4D97-AF65-F5344CB8AC3E}">
        <p14:creationId xmlns:p14="http://schemas.microsoft.com/office/powerpoint/2010/main" val="18419267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5F0C-4DAC-A33F-BB63-6C04EEAE0DBE}"/>
              </a:ext>
            </a:extLst>
          </p:cNvPr>
          <p:cNvSpPr>
            <a:spLocks noGrp="1"/>
          </p:cNvSpPr>
          <p:nvPr>
            <p:ph type="title"/>
          </p:nvPr>
        </p:nvSpPr>
        <p:spPr/>
        <p:txBody>
          <a:bodyPr>
            <a:normAutofit/>
          </a:bodyPr>
          <a:lstStyle/>
          <a:p>
            <a:pPr algn="r"/>
            <a:r>
              <a:rPr lang="fa-IR" sz="3700"/>
              <a:t>۵.۱ - شرح جلال‌الدین دوانی</a:t>
            </a:r>
            <a:endParaRPr lang="en-US" sz="3700"/>
          </a:p>
        </p:txBody>
      </p:sp>
      <p:sp>
        <p:nvSpPr>
          <p:cNvPr id="3" name="Content Placeholder 2">
            <a:extLst>
              <a:ext uri="{FF2B5EF4-FFF2-40B4-BE49-F238E27FC236}">
                <a16:creationId xmlns:a16="http://schemas.microsoft.com/office/drawing/2014/main" id="{10B0E9E6-5773-8583-18DD-F91719F62680}"/>
              </a:ext>
            </a:extLst>
          </p:cNvPr>
          <p:cNvSpPr>
            <a:spLocks noGrp="1"/>
          </p:cNvSpPr>
          <p:nvPr>
            <p:ph idx="1"/>
          </p:nvPr>
        </p:nvSpPr>
        <p:spPr/>
        <p:txBody>
          <a:bodyPr/>
          <a:lstStyle/>
          <a:p>
            <a:r>
              <a:rPr lang="fa-IR"/>
              <a:t>شرح جلال الدین دوانی که «عُجاله»، «نخود فولاد» و «نقط فولاد» نیز نامیده شده و از آن نسخه های متعددی موجود است.  این شرح بارها از جمله در ۱۲۶۴، ۱۲۹۳ و ۱۲۹۴ق در لکهنو به چاپ رسیده است.  کسانی بر این شرح </a:t>
            </a:r>
            <a:endParaRPr lang="en-US"/>
          </a:p>
        </p:txBody>
      </p:sp>
    </p:spTree>
    <p:extLst>
      <p:ext uri="{BB962C8B-B14F-4D97-AF65-F5344CB8AC3E}">
        <p14:creationId xmlns:p14="http://schemas.microsoft.com/office/powerpoint/2010/main" val="272556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A3AF-FC27-473A-14A9-698B38B6E358}"/>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A3E5A8EB-9A13-AB44-74AD-8DA573997476}"/>
              </a:ext>
            </a:extLst>
          </p:cNvPr>
          <p:cNvSpPr>
            <a:spLocks noGrp="1"/>
          </p:cNvSpPr>
          <p:nvPr>
            <p:ph idx="1"/>
          </p:nvPr>
        </p:nvSpPr>
        <p:spPr/>
        <p:txBody>
          <a:bodyPr/>
          <a:lstStyle/>
          <a:p>
            <a:r>
              <a:rPr lang="fa-IR"/>
              <a:t>نیز حاشیه‌هایی نوشته‌اند که از جمله میرسیدشریف جرجانی، ابوالفتح مخدوم شریفی، میرزاهد هروی با عنوان الحاشیة الزاهدیة الجلالیة، غیاث‌الدین منصور دشتکی، ملاعبدالله ابن حسین یزدی با عنوان الخرارة فی شرح العجالة </a:t>
            </a:r>
            <a:endParaRPr lang="en-US"/>
          </a:p>
        </p:txBody>
      </p:sp>
    </p:spTree>
    <p:extLst>
      <p:ext uri="{BB962C8B-B14F-4D97-AF65-F5344CB8AC3E}">
        <p14:creationId xmlns:p14="http://schemas.microsoft.com/office/powerpoint/2010/main" val="262083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B7FA-EDDC-6D50-5153-DEB5629F55B7}"/>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6199A24C-EF26-19DF-3849-F2576341BD41}"/>
              </a:ext>
            </a:extLst>
          </p:cNvPr>
          <p:cNvSpPr>
            <a:spLocks noGrp="1"/>
          </p:cNvSpPr>
          <p:nvPr>
            <p:ph idx="1"/>
          </p:nvPr>
        </p:nvSpPr>
        <p:spPr/>
        <p:txBody>
          <a:bodyPr/>
          <a:lstStyle/>
          <a:p>
            <a:r>
              <a:rPr lang="fa-IR"/>
              <a:t>و عبدالحی لکهنوی، سیدحسین خلخالی، ابوالفتح حسینی و ابوالحسنات محمد عبدالحی  را می‌توان نام برد.  برخی از این حواشی همراه با شرح دوانی در چاپ‌های مختلف انتشار یافته‌اند.</a:t>
            </a:r>
          </a:p>
          <a:p>
            <a:r>
              <a:rPr lang="fa-IR"/>
              <a:t> </a:t>
            </a:r>
            <a:endParaRPr lang="en-US"/>
          </a:p>
        </p:txBody>
      </p:sp>
    </p:spTree>
    <p:extLst>
      <p:ext uri="{BB962C8B-B14F-4D97-AF65-F5344CB8AC3E}">
        <p14:creationId xmlns:p14="http://schemas.microsoft.com/office/powerpoint/2010/main" val="379891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E46C-F0F5-2ED2-F430-D59FD5EE2E81}"/>
              </a:ext>
            </a:extLst>
          </p:cNvPr>
          <p:cNvSpPr>
            <a:spLocks noGrp="1"/>
          </p:cNvSpPr>
          <p:nvPr>
            <p:ph type="title"/>
          </p:nvPr>
        </p:nvSpPr>
        <p:spPr/>
        <p:txBody>
          <a:bodyPr>
            <a:normAutofit/>
          </a:bodyPr>
          <a:lstStyle/>
          <a:p>
            <a:pPr algn="r"/>
            <a:r>
              <a:rPr lang="fa-IR" sz="3700"/>
              <a:t>۵.۲ - حاشیه ملاعبدالله</a:t>
            </a:r>
            <a:endParaRPr lang="en-US" sz="3700"/>
          </a:p>
        </p:txBody>
      </p:sp>
      <p:sp>
        <p:nvSpPr>
          <p:cNvPr id="3" name="Content Placeholder 2">
            <a:extLst>
              <a:ext uri="{FF2B5EF4-FFF2-40B4-BE49-F238E27FC236}">
                <a16:creationId xmlns:a16="http://schemas.microsoft.com/office/drawing/2014/main" id="{44D8A524-3D85-8740-E560-C225DD5497BA}"/>
              </a:ext>
            </a:extLst>
          </p:cNvPr>
          <p:cNvSpPr>
            <a:spLocks noGrp="1"/>
          </p:cNvSpPr>
          <p:nvPr>
            <p:ph idx="1"/>
          </p:nvPr>
        </p:nvSpPr>
        <p:spPr/>
        <p:txBody>
          <a:bodyPr/>
          <a:lstStyle/>
          <a:p>
            <a:r>
              <a:rPr lang="fa-IR"/>
              <a:t>حاشیه ملاعبدالله بن شهاب‌الدین یزدی (د ۹۸۱ق)، به زبان عربی، که همچون شرحی نسبتاً مفصل و از مشهورترین حواشی تهذیب است و از دیرباز به ویژه در حوزه‌های علمی ایران و شبه قاره هند از متون درسی مهم به شمار می‌رفته </a:t>
            </a:r>
            <a:endParaRPr lang="en-US"/>
          </a:p>
        </p:txBody>
      </p:sp>
    </p:spTree>
    <p:extLst>
      <p:ext uri="{BB962C8B-B14F-4D97-AF65-F5344CB8AC3E}">
        <p14:creationId xmlns:p14="http://schemas.microsoft.com/office/powerpoint/2010/main" val="98138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99CE-722B-2E88-258D-A8069E599456}"/>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89AF62D2-C8E3-708F-AAA1-AE9F5C1BBDFB}"/>
              </a:ext>
            </a:extLst>
          </p:cNvPr>
          <p:cNvSpPr>
            <a:spLocks noGrp="1"/>
          </p:cNvSpPr>
          <p:nvPr>
            <p:ph idx="1"/>
          </p:nvPr>
        </p:nvSpPr>
        <p:spPr/>
        <p:txBody>
          <a:bodyPr/>
          <a:lstStyle/>
          <a:p>
            <a:r>
              <a:rPr lang="fa-IR"/>
              <a:t>است. بر این اثر، حاشیه‌های فراوانی نوشته‌اند که از آن میان می‌توان حاشیه‌های عبدالرزاق لاهیجی، میرزا محمدعلی قراچه داغی، ملانظرعلی گیلانی و میرزا علیرضا تجلی را نام برد.  حاشیه ملاعبدالله بارها همراه برخی </a:t>
            </a:r>
            <a:endParaRPr lang="en-US"/>
          </a:p>
        </p:txBody>
      </p:sp>
    </p:spTree>
    <p:extLst>
      <p:ext uri="{BB962C8B-B14F-4D97-AF65-F5344CB8AC3E}">
        <p14:creationId xmlns:p14="http://schemas.microsoft.com/office/powerpoint/2010/main" val="39169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E0D3-7409-76F2-F03B-B12F0302A3C4}"/>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F7710D82-7F13-40ED-3FB0-36B4478D4D85}"/>
              </a:ext>
            </a:extLst>
          </p:cNvPr>
          <p:cNvSpPr>
            <a:spLocks noGrp="1"/>
          </p:cNvSpPr>
          <p:nvPr>
            <p:ph idx="1"/>
          </p:nvPr>
        </p:nvSpPr>
        <p:spPr/>
        <p:txBody>
          <a:bodyPr/>
          <a:lstStyle/>
          <a:p>
            <a:r>
              <a:rPr lang="fa-IR"/>
              <a:t>از حواشی آن به چاپ رسیده است، از جمله چاپ‌های سنگی ۱۲۴۳ق در کلکته، ۱۸۷۷م در لکهنو، و ۱۲۶۸، ۱۲۸۷ و ۱۳۲۳ق در تهران. از میان چاپ‌های متعدد جدیدتر می‌توان چاپ انتقادی قم (۱۳۶۳ش) را ذکر کرد که شامل منتخبی از </a:t>
            </a:r>
            <a:endParaRPr lang="en-US"/>
          </a:p>
        </p:txBody>
      </p:sp>
    </p:spTree>
    <p:extLst>
      <p:ext uri="{BB962C8B-B14F-4D97-AF65-F5344CB8AC3E}">
        <p14:creationId xmlns:p14="http://schemas.microsoft.com/office/powerpoint/2010/main" val="398911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A319-E377-28A4-C2F2-2188F3E31B64}"/>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8094DE42-A087-40BB-282E-331BEAD8A455}"/>
              </a:ext>
            </a:extLst>
          </p:cNvPr>
          <p:cNvSpPr>
            <a:spLocks noGrp="1"/>
          </p:cNvSpPr>
          <p:nvPr>
            <p:ph idx="1"/>
          </p:nvPr>
        </p:nvSpPr>
        <p:spPr/>
        <p:txBody>
          <a:bodyPr/>
          <a:lstStyle/>
          <a:p>
            <a:r>
              <a:rPr lang="fa-IR"/>
              <a:t>حواشی این متن است. ملاعبدالله یزدی شرح دیگری نیز بر تهذیب به فارسی داشته که آقابزرگ تهرانی نسخه‌هایی از آن را برشمرده است. </a:t>
            </a:r>
          </a:p>
          <a:p>
            <a:r>
              <a:rPr lang="fa-IR"/>
              <a:t> </a:t>
            </a:r>
            <a:endParaRPr lang="en-US"/>
          </a:p>
        </p:txBody>
      </p:sp>
    </p:spTree>
    <p:extLst>
      <p:ext uri="{BB962C8B-B14F-4D97-AF65-F5344CB8AC3E}">
        <p14:creationId xmlns:p14="http://schemas.microsoft.com/office/powerpoint/2010/main" val="78143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ABD6-7533-7ED7-5EFD-1A0618268C90}"/>
              </a:ext>
            </a:extLst>
          </p:cNvPr>
          <p:cNvSpPr>
            <a:spLocks noGrp="1"/>
          </p:cNvSpPr>
          <p:nvPr>
            <p:ph type="title"/>
          </p:nvPr>
        </p:nvSpPr>
        <p:spPr/>
        <p:txBody>
          <a:bodyPr>
            <a:normAutofit/>
          </a:bodyPr>
          <a:lstStyle/>
          <a:p>
            <a:pPr algn="r"/>
            <a:r>
              <a:rPr lang="fa-IR" sz="3700"/>
              <a:t>۵.۳ - حاشیه ملاعلی‌رضا تجلی</a:t>
            </a:r>
            <a:endParaRPr lang="en-US" sz="3700"/>
          </a:p>
        </p:txBody>
      </p:sp>
      <p:sp>
        <p:nvSpPr>
          <p:cNvPr id="3" name="Content Placeholder 2">
            <a:extLst>
              <a:ext uri="{FF2B5EF4-FFF2-40B4-BE49-F238E27FC236}">
                <a16:creationId xmlns:a16="http://schemas.microsoft.com/office/drawing/2014/main" id="{A37BE543-9615-B560-00F7-37DA3A030B77}"/>
              </a:ext>
            </a:extLst>
          </p:cNvPr>
          <p:cNvSpPr>
            <a:spLocks noGrp="1"/>
          </p:cNvSpPr>
          <p:nvPr>
            <p:ph idx="1"/>
          </p:nvPr>
        </p:nvSpPr>
        <p:spPr/>
        <p:txBody>
          <a:bodyPr/>
          <a:lstStyle/>
          <a:p>
            <a:r>
              <a:rPr lang="fa-IR"/>
              <a:t>حاشیه ملاعلی‌رضا تجلی که آن را برای شاگرد خود میرزا ابراهیم خان نگاشت. این حاشیه همراه حاشیه ملاعبداللّه در ۱۲۶۸ در تهران به چاپ رسیده است.</a:t>
            </a:r>
          </a:p>
          <a:p>
            <a:r>
              <a:rPr lang="fa-IR"/>
              <a:t>۵.۴ - شرح فارسی شهرستانی</a:t>
            </a:r>
          </a:p>
          <a:p>
            <a:r>
              <a:rPr lang="fa-IR"/>
              <a:t>شرح فارسی محمد بن محمود حسینی شهرستانی  که در لکهنو (۱۸۷۷م)، و در کانپور (۱۹۱۵م) انتشار یافته است.</a:t>
            </a:r>
          </a:p>
          <a:p>
            <a:r>
              <a:rPr lang="fa-IR"/>
              <a:t> </a:t>
            </a:r>
            <a:endParaRPr lang="en-US"/>
          </a:p>
        </p:txBody>
      </p:sp>
    </p:spTree>
    <p:extLst>
      <p:ext uri="{BB962C8B-B14F-4D97-AF65-F5344CB8AC3E}">
        <p14:creationId xmlns:p14="http://schemas.microsoft.com/office/powerpoint/2010/main" val="19937587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8E77-9D03-6790-A7A8-5B10B7A94AB3}"/>
              </a:ext>
            </a:extLst>
          </p:cNvPr>
          <p:cNvSpPr>
            <a:spLocks noGrp="1"/>
          </p:cNvSpPr>
          <p:nvPr>
            <p:ph type="title"/>
          </p:nvPr>
        </p:nvSpPr>
        <p:spPr/>
        <p:txBody>
          <a:bodyPr>
            <a:normAutofit/>
          </a:bodyPr>
          <a:lstStyle/>
          <a:p>
            <a:pPr algn="r"/>
            <a:r>
              <a:rPr lang="fa-IR" sz="3700"/>
              <a:t>فهرست مندرجات</a:t>
            </a:r>
            <a:endParaRPr lang="en-US" sz="3700"/>
          </a:p>
        </p:txBody>
      </p:sp>
      <p:sp>
        <p:nvSpPr>
          <p:cNvPr id="3" name="Content Placeholder 2">
            <a:extLst>
              <a:ext uri="{FF2B5EF4-FFF2-40B4-BE49-F238E27FC236}">
                <a16:creationId xmlns:a16="http://schemas.microsoft.com/office/drawing/2014/main" id="{C7343120-3A3E-B47F-A319-FC629C311A43}"/>
              </a:ext>
            </a:extLst>
          </p:cNvPr>
          <p:cNvSpPr>
            <a:spLocks noGrp="1"/>
          </p:cNvSpPr>
          <p:nvPr>
            <p:ph idx="1"/>
          </p:nvPr>
        </p:nvSpPr>
        <p:spPr/>
        <p:txBody>
          <a:bodyPr>
            <a:normAutofit fontScale="77500" lnSpcReduction="20000"/>
          </a:bodyPr>
          <a:lstStyle/>
          <a:p>
            <a:r>
              <a:rPr lang="fa-IR"/>
              <a:t>۱ - مؤلف</a:t>
            </a:r>
          </a:p>
          <a:p>
            <a:r>
              <a:rPr lang="fa-IR"/>
              <a:t>۲ - معرفی اجمالی</a:t>
            </a:r>
          </a:p>
          <a:p>
            <a:r>
              <a:rPr lang="fa-IR"/>
              <a:t>۳ - همراهی منطق و کلام</a:t>
            </a:r>
          </a:p>
          <a:p>
            <a:r>
              <a:rPr lang="fa-IR"/>
              <a:t>۴ - روش تدوین</a:t>
            </a:r>
          </a:p>
          <a:p>
            <a:r>
              <a:rPr lang="fa-IR"/>
              <a:t>       ۴.۱ - چینش مطالب</a:t>
            </a:r>
          </a:p>
          <a:p>
            <a:r>
              <a:rPr lang="fa-IR"/>
              <a:t>۵ - حاشیه‌ها و شرح‌های تهذیب المنطق</a:t>
            </a:r>
          </a:p>
          <a:p>
            <a:r>
              <a:rPr lang="fa-IR"/>
              <a:t>       ۵.۱ - شرح جلال‌الدین دوانی</a:t>
            </a:r>
          </a:p>
          <a:p>
            <a:r>
              <a:rPr lang="fa-IR"/>
              <a:t>       ۵.۲ - حاشیه ملاعبدالله</a:t>
            </a:r>
          </a:p>
          <a:p>
            <a:r>
              <a:rPr lang="fa-IR"/>
              <a:t>        ۵.۳ - حاشیه ملاعلی‌رضا تجلی</a:t>
            </a:r>
          </a:p>
          <a:p>
            <a:r>
              <a:rPr lang="fa-IR"/>
              <a:t> </a:t>
            </a:r>
            <a:endParaRPr lang="en-US"/>
          </a:p>
        </p:txBody>
      </p:sp>
    </p:spTree>
    <p:extLst>
      <p:ext uri="{BB962C8B-B14F-4D97-AF65-F5344CB8AC3E}">
        <p14:creationId xmlns:p14="http://schemas.microsoft.com/office/powerpoint/2010/main" val="10434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691A5-93F2-BED2-C9DE-16FD4E1A7C05}"/>
              </a:ext>
            </a:extLst>
          </p:cNvPr>
          <p:cNvSpPr>
            <a:spLocks noGrp="1"/>
          </p:cNvSpPr>
          <p:nvPr>
            <p:ph type="title"/>
          </p:nvPr>
        </p:nvSpPr>
        <p:spPr/>
        <p:txBody>
          <a:bodyPr>
            <a:normAutofit/>
          </a:bodyPr>
          <a:lstStyle/>
          <a:p>
            <a:pPr algn="r"/>
            <a:r>
              <a:rPr lang="fa-IR" sz="3700"/>
              <a:t>۵.۵ - شرح محمود نیریزی</a:t>
            </a:r>
            <a:endParaRPr lang="en-US" sz="3700"/>
          </a:p>
        </p:txBody>
      </p:sp>
      <p:sp>
        <p:nvSpPr>
          <p:cNvPr id="3" name="Content Placeholder 2">
            <a:extLst>
              <a:ext uri="{FF2B5EF4-FFF2-40B4-BE49-F238E27FC236}">
                <a16:creationId xmlns:a16="http://schemas.microsoft.com/office/drawing/2014/main" id="{D32D996A-EBA1-DB2D-2F22-C4D7191C879F}"/>
              </a:ext>
            </a:extLst>
          </p:cNvPr>
          <p:cNvSpPr>
            <a:spLocks noGrp="1"/>
          </p:cNvSpPr>
          <p:nvPr>
            <p:ph idx="1"/>
          </p:nvPr>
        </p:nvSpPr>
        <p:spPr/>
        <p:txBody>
          <a:bodyPr>
            <a:normAutofit lnSpcReduction="10000"/>
          </a:bodyPr>
          <a:lstStyle/>
          <a:p>
            <a:r>
              <a:rPr lang="fa-IR"/>
              <a:t>شرح محمود نیریزی شیرازی که منصور دشتکی ارزش آن را ستوده است. نسخه‌ای خطی از این شرح در کتابخانه آستان قدس نگهداری می‌شود. </a:t>
            </a:r>
          </a:p>
          <a:p>
            <a:r>
              <a:rPr lang="fa-IR"/>
              <a:t>۵.۶ - شرح فارسی لاهیجی</a:t>
            </a:r>
          </a:p>
          <a:p>
            <a:r>
              <a:rPr lang="fa-IR"/>
              <a:t>شرح فارسی ملاعبدالرزاق لاهیجی (د ۱۰۵۱ق)، که نسخه خطی  آن در کتابخانه مرکزی دانشگاه تهران موجود است.  این شرح به لحاظ شیوه نزدیک به حاشیه ملاعبداللّه است. </a:t>
            </a:r>
          </a:p>
          <a:p>
            <a:r>
              <a:rPr lang="fa-IR"/>
              <a:t> </a:t>
            </a:r>
            <a:endParaRPr lang="en-US"/>
          </a:p>
        </p:txBody>
      </p:sp>
    </p:spTree>
    <p:extLst>
      <p:ext uri="{BB962C8B-B14F-4D97-AF65-F5344CB8AC3E}">
        <p14:creationId xmlns:p14="http://schemas.microsoft.com/office/powerpoint/2010/main" val="15345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BA53-41FA-E9FD-8C54-8B8CE3C7C879}"/>
              </a:ext>
            </a:extLst>
          </p:cNvPr>
          <p:cNvSpPr>
            <a:spLocks noGrp="1"/>
          </p:cNvSpPr>
          <p:nvPr>
            <p:ph type="title"/>
          </p:nvPr>
        </p:nvSpPr>
        <p:spPr/>
        <p:txBody>
          <a:bodyPr>
            <a:normAutofit/>
          </a:bodyPr>
          <a:lstStyle/>
          <a:p>
            <a:pPr algn="r"/>
            <a:r>
              <a:rPr lang="fa-IR" sz="3700"/>
              <a:t>۵.۷ - حواشی و شروح دیگر</a:t>
            </a:r>
            <a:endParaRPr lang="en-US" sz="3700"/>
          </a:p>
        </p:txBody>
      </p:sp>
      <p:sp>
        <p:nvSpPr>
          <p:cNvPr id="3" name="Content Placeholder 2">
            <a:extLst>
              <a:ext uri="{FF2B5EF4-FFF2-40B4-BE49-F238E27FC236}">
                <a16:creationId xmlns:a16="http://schemas.microsoft.com/office/drawing/2014/main" id="{C5D8B34C-5F8C-27AF-1D3F-316BD308778C}"/>
              </a:ext>
            </a:extLst>
          </p:cNvPr>
          <p:cNvSpPr>
            <a:spLocks noGrp="1"/>
          </p:cNvSpPr>
          <p:nvPr>
            <p:ph idx="1"/>
          </p:nvPr>
        </p:nvSpPr>
        <p:spPr/>
        <p:txBody>
          <a:bodyPr/>
          <a:lstStyle/>
          <a:p>
            <a:r>
              <a:rPr lang="fa-IR"/>
              <a:t>از دیگر حاشیه‌نویسان یا شارحان بخش منطق تهذیب تفتازانی، این کسان را نیز می‌توان نام برد احمد بن یحیی مشهور به حفید تفتازانی، محمد بن سلیمان کافیجی ، حیدرقلی‌خان سردار کابلی،  امیرنظام‌الدین عبدالحی جرجانی، </a:t>
            </a:r>
            <a:endParaRPr lang="en-US"/>
          </a:p>
        </p:txBody>
      </p:sp>
    </p:spTree>
    <p:extLst>
      <p:ext uri="{BB962C8B-B14F-4D97-AF65-F5344CB8AC3E}">
        <p14:creationId xmlns:p14="http://schemas.microsoft.com/office/powerpoint/2010/main" val="29126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8320-58D0-1686-B7B7-93CCE0B89A67}"/>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18A6C9C3-9BE9-0C24-06C8-C1DB88BFF9CF}"/>
              </a:ext>
            </a:extLst>
          </p:cNvPr>
          <p:cNvSpPr>
            <a:spLocks noGrp="1"/>
          </p:cNvSpPr>
          <p:nvPr>
            <p:ph idx="1"/>
          </p:nvPr>
        </p:nvSpPr>
        <p:spPr/>
        <p:txBody>
          <a:bodyPr/>
          <a:lstStyle/>
          <a:p>
            <a:r>
              <a:rPr lang="fa-IR"/>
              <a:t> و هبةالله حسینی معروف به شاه میر.  صفی الدین تفتازانی نوه بزرگ مؤلف تهذیب، میرزاجان شیرازی شاگرد دوانی، عصام الدین اسفراینی، عبدالحی حسینی و عبیداللّه بن فضل اللّه خبیصی نیز بر آن شروحی نگاشته‌اند. </a:t>
            </a:r>
          </a:p>
          <a:p>
            <a:r>
              <a:rPr lang="fa-IR"/>
              <a:t> </a:t>
            </a:r>
            <a:endParaRPr lang="en-US"/>
          </a:p>
        </p:txBody>
      </p:sp>
    </p:spTree>
    <p:extLst>
      <p:ext uri="{BB962C8B-B14F-4D97-AF65-F5344CB8AC3E}">
        <p14:creationId xmlns:p14="http://schemas.microsoft.com/office/powerpoint/2010/main" val="327465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FD98-2FD7-26CB-87BB-84CA3F644E14}"/>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BE0CFCEF-71CE-8295-DF4B-523FE22685F0}"/>
              </a:ext>
            </a:extLst>
          </p:cNvPr>
          <p:cNvSpPr>
            <a:spLocks noGrp="1"/>
          </p:cNvSpPr>
          <p:nvPr>
            <p:ph idx="1"/>
          </p:nvPr>
        </p:nvSpPr>
        <p:spPr/>
        <p:txBody>
          <a:bodyPr/>
          <a:lstStyle/>
          <a:p>
            <a:r>
              <a:rPr lang="fa-IR"/>
              <a:t>از مباحث کتاب تهذیب المنطق، فصل مربوط به ضابطه اشکال چهارگانه قیاس، موردتوجه خاص نیز قرار داشته، و بر آن حاشیه‌های جداگانه‌ای نوشته شده است. </a:t>
            </a:r>
          </a:p>
          <a:p>
            <a:endParaRPr lang="en-US"/>
          </a:p>
        </p:txBody>
      </p:sp>
    </p:spTree>
    <p:extLst>
      <p:ext uri="{BB962C8B-B14F-4D97-AF65-F5344CB8AC3E}">
        <p14:creationId xmlns:p14="http://schemas.microsoft.com/office/powerpoint/2010/main" val="1751530703"/>
      </p:ext>
    </p:extLst>
  </p:cSld>
  <p:clrMapOvr>
    <a:masterClrMapping/>
  </p:clrMapOvr>
  <mc:AlternateContent xmlns:mc="http://schemas.openxmlformats.org/markup-compatibility/2006" xmlns:p14="http://schemas.microsoft.com/office/powerpoint/2010/main">
    <mc:Choice Requires="p14">
      <p:transition spd="slow" p14:dur="2000">
        <p:cover dir="u"/>
      </p:transition>
    </mc:Choice>
    <mc:Fallback xmlns="">
      <p:transition spd="slow">
        <p:cover dir="u"/>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17F5-17FF-5200-3EEA-2E1843EAD215}"/>
              </a:ext>
            </a:extLst>
          </p:cNvPr>
          <p:cNvSpPr>
            <a:spLocks noGrp="1"/>
          </p:cNvSpPr>
          <p:nvPr>
            <p:ph type="title"/>
          </p:nvPr>
        </p:nvSpPr>
        <p:spPr/>
        <p:txBody>
          <a:bodyPr>
            <a:normAutofit/>
          </a:bodyPr>
          <a:lstStyle/>
          <a:p>
            <a:pPr algn="r"/>
            <a:r>
              <a:rPr lang="fa-IR" sz="3700"/>
              <a:t>۶ - بخش کلام</a:t>
            </a:r>
            <a:endParaRPr lang="en-US" sz="3700"/>
          </a:p>
        </p:txBody>
      </p:sp>
      <p:sp>
        <p:nvSpPr>
          <p:cNvPr id="3" name="Content Placeholder 2">
            <a:extLst>
              <a:ext uri="{FF2B5EF4-FFF2-40B4-BE49-F238E27FC236}">
                <a16:creationId xmlns:a16="http://schemas.microsoft.com/office/drawing/2014/main" id="{C5B468F1-3B71-DC85-E729-C01F7CB77E2C}"/>
              </a:ext>
            </a:extLst>
          </p:cNvPr>
          <p:cNvSpPr>
            <a:spLocks noGrp="1"/>
          </p:cNvSpPr>
          <p:nvPr>
            <p:ph idx="1"/>
          </p:nvPr>
        </p:nvSpPr>
        <p:spPr/>
        <p:txBody>
          <a:bodyPr/>
          <a:lstStyle/>
          <a:p>
            <a:r>
              <a:rPr lang="fa-IR"/>
              <a:t>تفتازانی بخش کلام از کتاب تهذیب المنطق و الکلام را در ۶ باب، با موضوعاتی مشابه مقصدهای شش‌ ‌گانه کتاب المقاصد خود، تنظیم کرده است، چنان که تهذیب الکلام در واقع مختصر المقاصد فی علم الکلام خود تفتازانی </a:t>
            </a:r>
            <a:endParaRPr lang="en-US"/>
          </a:p>
        </p:txBody>
      </p:sp>
    </p:spTree>
    <p:extLst>
      <p:ext uri="{BB962C8B-B14F-4D97-AF65-F5344CB8AC3E}">
        <p14:creationId xmlns:p14="http://schemas.microsoft.com/office/powerpoint/2010/main" val="256479495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12D4-011C-AA61-85DC-1DAA20246DC0}"/>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BA0CC872-461A-5A7F-B20C-63706DC7AD61}"/>
              </a:ext>
            </a:extLst>
          </p:cNvPr>
          <p:cNvSpPr>
            <a:spLocks noGrp="1"/>
          </p:cNvSpPr>
          <p:nvPr>
            <p:ph idx="1"/>
          </p:nvPr>
        </p:nvSpPr>
        <p:spPr/>
        <p:txBody>
          <a:bodyPr/>
          <a:lstStyle/>
          <a:p>
            <a:r>
              <a:rPr lang="fa-IR"/>
              <a:t>است و مباحثی در امور عامه و الاهیات به مذاق کلامی اهل سنّت دارد.  اما به جهت همین ویژگی در برخی مراکز درسی قدیم بیش‌تر موردتوجه بوده است.</a:t>
            </a:r>
          </a:p>
          <a:p>
            <a:r>
              <a:rPr lang="fa-IR"/>
              <a:t> </a:t>
            </a:r>
            <a:endParaRPr lang="en-US"/>
          </a:p>
        </p:txBody>
      </p:sp>
    </p:spTree>
    <p:extLst>
      <p:ext uri="{BB962C8B-B14F-4D97-AF65-F5344CB8AC3E}">
        <p14:creationId xmlns:p14="http://schemas.microsoft.com/office/powerpoint/2010/main" val="399499497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94B1-DEBB-B9EA-44D8-7242931CA2F2}"/>
              </a:ext>
            </a:extLst>
          </p:cNvPr>
          <p:cNvSpPr>
            <a:spLocks noGrp="1"/>
          </p:cNvSpPr>
          <p:nvPr>
            <p:ph type="title"/>
          </p:nvPr>
        </p:nvSpPr>
        <p:spPr/>
        <p:txBody>
          <a:bodyPr>
            <a:normAutofit/>
          </a:bodyPr>
          <a:lstStyle/>
          <a:p>
            <a:pPr algn="r"/>
            <a:r>
              <a:rPr lang="fa-IR" sz="3700"/>
              <a:t>۶.۱ - ساختار و ابواب</a:t>
            </a:r>
            <a:endParaRPr lang="en-US" sz="3700"/>
          </a:p>
        </p:txBody>
      </p:sp>
      <p:sp>
        <p:nvSpPr>
          <p:cNvPr id="3" name="Content Placeholder 2">
            <a:extLst>
              <a:ext uri="{FF2B5EF4-FFF2-40B4-BE49-F238E27FC236}">
                <a16:creationId xmlns:a16="http://schemas.microsoft.com/office/drawing/2014/main" id="{4CEC9684-2B48-DB53-2434-B614F1E4BF12}"/>
              </a:ext>
            </a:extLst>
          </p:cNvPr>
          <p:cNvSpPr>
            <a:spLocks noGrp="1"/>
          </p:cNvSpPr>
          <p:nvPr>
            <p:ph idx="1"/>
          </p:nvPr>
        </p:nvSpPr>
        <p:spPr/>
        <p:txBody>
          <a:bodyPr/>
          <a:lstStyle/>
          <a:p>
            <a:r>
              <a:rPr lang="fa-IR"/>
              <a:t>تفتازانی علاوه بر استناد به قرآن و سنّت، با استفاده از استدلال و اسلوب فلسفی به حل شبهات و مشکلات کلامی پرداخته است. ساختار و ترتیب مطالب تهذیب الکلام همانند المقاصد است. تهذیب الکلام شش باب دارد:</a:t>
            </a:r>
          </a:p>
          <a:p>
            <a:r>
              <a:rPr lang="fa-IR"/>
              <a:t>۶.۱.۱  - باب اول</a:t>
            </a:r>
          </a:p>
          <a:p>
            <a:r>
              <a:rPr lang="fa-IR"/>
              <a:t>  درباره مبانی معرفت شناختی علم کلام و مباحثی از قبیل تعریف علم کلام و موضوع و غایت آن </a:t>
            </a:r>
          </a:p>
          <a:p>
            <a:endParaRPr lang="en-US"/>
          </a:p>
        </p:txBody>
      </p:sp>
    </p:spTree>
    <p:extLst>
      <p:ext uri="{BB962C8B-B14F-4D97-AF65-F5344CB8AC3E}">
        <p14:creationId xmlns:p14="http://schemas.microsoft.com/office/powerpoint/2010/main" val="139819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162A-F79A-B20C-0E74-77E583777ECF}"/>
              </a:ext>
            </a:extLst>
          </p:cNvPr>
          <p:cNvSpPr>
            <a:spLocks noGrp="1"/>
          </p:cNvSpPr>
          <p:nvPr>
            <p:ph type="title"/>
          </p:nvPr>
        </p:nvSpPr>
        <p:spPr/>
        <p:txBody>
          <a:bodyPr>
            <a:normAutofit/>
          </a:bodyPr>
          <a:lstStyle/>
          <a:p>
            <a:pPr algn="r"/>
            <a:r>
              <a:rPr lang="fa-IR" sz="3700"/>
              <a:t>۶.۱.۲ - باب دوم</a:t>
            </a:r>
            <a:endParaRPr lang="en-US" sz="3700"/>
          </a:p>
        </p:txBody>
      </p:sp>
      <p:sp>
        <p:nvSpPr>
          <p:cNvPr id="3" name="Content Placeholder 2">
            <a:extLst>
              <a:ext uri="{FF2B5EF4-FFF2-40B4-BE49-F238E27FC236}">
                <a16:creationId xmlns:a16="http://schemas.microsoft.com/office/drawing/2014/main" id="{F7F2DA6F-3040-6827-E36D-C3474E890419}"/>
              </a:ext>
            </a:extLst>
          </p:cNvPr>
          <p:cNvSpPr>
            <a:spLocks noGrp="1"/>
          </p:cNvSpPr>
          <p:nvPr>
            <p:ph idx="1"/>
          </p:nvPr>
        </p:nvSpPr>
        <p:spPr/>
        <p:txBody>
          <a:bodyPr/>
          <a:lstStyle/>
          <a:p>
            <a:r>
              <a:rPr lang="fa-IR"/>
              <a:t>در هشت فصل و دو خاتمه، در باره برخی مطالب متعلّق به امور عامه و مبانی وجودشناختی در علم کلام، مباحثی در باره وجود و عدم و ماهیت و لواحق وجود و ماهیت از قبیل تعیّن، وجوب و امتناع و امکان، حدوث و قدم، وحدت  و کثرت و علیت و معلولیت </a:t>
            </a:r>
          </a:p>
          <a:p>
            <a:r>
              <a:rPr lang="fa-IR"/>
              <a:t> </a:t>
            </a:r>
            <a:endParaRPr lang="en-US"/>
          </a:p>
        </p:txBody>
      </p:sp>
    </p:spTree>
    <p:extLst>
      <p:ext uri="{BB962C8B-B14F-4D97-AF65-F5344CB8AC3E}">
        <p14:creationId xmlns:p14="http://schemas.microsoft.com/office/powerpoint/2010/main" val="129940785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6E053-6BCD-BBE3-5DEB-38C981EDDB88}"/>
              </a:ext>
            </a:extLst>
          </p:cNvPr>
          <p:cNvSpPr>
            <a:spLocks noGrp="1"/>
          </p:cNvSpPr>
          <p:nvPr>
            <p:ph type="title"/>
          </p:nvPr>
        </p:nvSpPr>
        <p:spPr/>
        <p:txBody>
          <a:bodyPr>
            <a:normAutofit/>
          </a:bodyPr>
          <a:lstStyle/>
          <a:p>
            <a:pPr algn="r"/>
            <a:r>
              <a:rPr lang="fa-IR" sz="3700"/>
              <a:t>۶.۱.۳ - باب سوم</a:t>
            </a:r>
            <a:endParaRPr lang="en-US" sz="3700"/>
          </a:p>
        </p:txBody>
      </p:sp>
      <p:sp>
        <p:nvSpPr>
          <p:cNvPr id="3" name="Content Placeholder 2">
            <a:extLst>
              <a:ext uri="{FF2B5EF4-FFF2-40B4-BE49-F238E27FC236}">
                <a16:creationId xmlns:a16="http://schemas.microsoft.com/office/drawing/2014/main" id="{0AC94351-01D1-3F74-5E39-9D6BFCB47A5F}"/>
              </a:ext>
            </a:extLst>
          </p:cNvPr>
          <p:cNvSpPr>
            <a:spLocks noGrp="1"/>
          </p:cNvSpPr>
          <p:nvPr>
            <p:ph idx="1"/>
          </p:nvPr>
        </p:nvSpPr>
        <p:spPr/>
        <p:txBody>
          <a:bodyPr/>
          <a:lstStyle/>
          <a:p>
            <a:r>
              <a:rPr lang="fa-IR"/>
              <a:t>در هفت فصل، شامل مباحث کلی در باره اعراض، همچون قائم به نفس نبودن عرض، امتناع انتقال آن به محل دیگر، عدم جواز قیام عرض به عرض، عدم بقای عرض در دو زمان و بحث در باره کمّ و کیف و أین و اضافه. </a:t>
            </a:r>
          </a:p>
          <a:p>
            <a:r>
              <a:rPr lang="fa-IR"/>
              <a:t>۶.۱.۴ - باب  چهارم</a:t>
            </a:r>
          </a:p>
          <a:p>
            <a:r>
              <a:rPr lang="fa-IR"/>
              <a:t> </a:t>
            </a:r>
            <a:endParaRPr lang="en-US"/>
          </a:p>
        </p:txBody>
      </p:sp>
    </p:spTree>
    <p:extLst>
      <p:ext uri="{BB962C8B-B14F-4D97-AF65-F5344CB8AC3E}">
        <p14:creationId xmlns:p14="http://schemas.microsoft.com/office/powerpoint/2010/main" val="23393665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48988-E382-8CA0-0568-E81C6AA7863B}"/>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E5863102-D52C-3507-67B3-0BB90025D1C9}"/>
              </a:ext>
            </a:extLst>
          </p:cNvPr>
          <p:cNvSpPr>
            <a:spLocks noGrp="1"/>
          </p:cNvSpPr>
          <p:nvPr>
            <p:ph idx="1"/>
          </p:nvPr>
        </p:nvSpPr>
        <p:spPr/>
        <p:txBody>
          <a:bodyPr/>
          <a:lstStyle/>
          <a:p>
            <a:r>
              <a:rPr lang="fa-IR"/>
              <a:t>در شش فصل و یک مقاله و چند بخش فرعی، در باره جواهر، از جمله جوهر جسم و اقسام و احکام آن و نیز جزء لایتجزّا و جوهر نفس و جسمانیت آن و تجرد عقل.</a:t>
            </a:r>
          </a:p>
          <a:p>
            <a:endParaRPr lang="en-US"/>
          </a:p>
        </p:txBody>
      </p:sp>
    </p:spTree>
    <p:extLst>
      <p:ext uri="{BB962C8B-B14F-4D97-AF65-F5344CB8AC3E}">
        <p14:creationId xmlns:p14="http://schemas.microsoft.com/office/powerpoint/2010/main" val="4236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4567-25B5-198E-DABA-9495DC83BD0E}"/>
              </a:ext>
            </a:extLst>
          </p:cNvPr>
          <p:cNvSpPr>
            <a:spLocks noGrp="1"/>
          </p:cNvSpPr>
          <p:nvPr>
            <p:ph type="title"/>
          </p:nvPr>
        </p:nvSpPr>
        <p:spPr/>
        <p:txBody>
          <a:bodyPr>
            <a:normAutofit/>
          </a:bodyPr>
          <a:lstStyle/>
          <a:p>
            <a:pPr algn="r"/>
            <a:r>
              <a:rPr lang="fa-IR" sz="3700"/>
              <a:t>       ۵.۴ - شرح فارسی شهرستانی</a:t>
            </a:r>
            <a:endParaRPr lang="en-US" sz="3700"/>
          </a:p>
        </p:txBody>
      </p:sp>
      <p:sp>
        <p:nvSpPr>
          <p:cNvPr id="3" name="Content Placeholder 2">
            <a:extLst>
              <a:ext uri="{FF2B5EF4-FFF2-40B4-BE49-F238E27FC236}">
                <a16:creationId xmlns:a16="http://schemas.microsoft.com/office/drawing/2014/main" id="{8DF7071A-64A4-677D-E955-3562181F7904}"/>
              </a:ext>
            </a:extLst>
          </p:cNvPr>
          <p:cNvSpPr>
            <a:spLocks noGrp="1"/>
          </p:cNvSpPr>
          <p:nvPr>
            <p:ph idx="1"/>
          </p:nvPr>
        </p:nvSpPr>
        <p:spPr/>
        <p:txBody>
          <a:bodyPr>
            <a:normAutofit fontScale="85000" lnSpcReduction="20000"/>
          </a:bodyPr>
          <a:lstStyle/>
          <a:p>
            <a:r>
              <a:rPr lang="fa-IR" dirty="0"/>
              <a:t>       ۵.۵ - شرح محمود نیریزی</a:t>
            </a:r>
          </a:p>
          <a:p>
            <a:r>
              <a:rPr lang="fa-IR" dirty="0"/>
              <a:t>       ۵.۶ - شرح فارسی لاهیجی</a:t>
            </a:r>
          </a:p>
          <a:p>
            <a:r>
              <a:rPr lang="fa-IR" dirty="0"/>
              <a:t>       ۵.۷ - حواشی و شروح دیگر</a:t>
            </a:r>
          </a:p>
          <a:p>
            <a:r>
              <a:rPr lang="fa-IR" dirty="0"/>
              <a:t>۶ - بخش کلام</a:t>
            </a:r>
          </a:p>
          <a:p>
            <a:r>
              <a:rPr lang="fa-IR" dirty="0"/>
              <a:t>       ۶.۱ - ساختار و ابواب</a:t>
            </a:r>
          </a:p>
          <a:p>
            <a:r>
              <a:rPr lang="fa-IR" dirty="0"/>
              <a:t>              ۶.۱.۱ - باب اول</a:t>
            </a:r>
          </a:p>
          <a:p>
            <a:r>
              <a:rPr lang="fa-IR" dirty="0"/>
              <a:t>              ۶.۱.۲ - باب دوم</a:t>
            </a:r>
          </a:p>
          <a:p>
            <a:r>
              <a:rPr lang="fa-IR" dirty="0"/>
              <a:t>               ۶.۱.۳ - باب سوم</a:t>
            </a:r>
          </a:p>
          <a:p>
            <a:r>
              <a:rPr lang="fa-IR"/>
              <a:t> و...</a:t>
            </a:r>
            <a:endParaRPr lang="en-US"/>
          </a:p>
        </p:txBody>
      </p:sp>
    </p:spTree>
    <p:extLst>
      <p:ext uri="{BB962C8B-B14F-4D97-AF65-F5344CB8AC3E}">
        <p14:creationId xmlns:p14="http://schemas.microsoft.com/office/powerpoint/2010/main" val="50249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91B2-1A3D-055F-E575-2BC2AF05BCC4}"/>
              </a:ext>
            </a:extLst>
          </p:cNvPr>
          <p:cNvSpPr>
            <a:spLocks noGrp="1"/>
          </p:cNvSpPr>
          <p:nvPr>
            <p:ph type="title"/>
          </p:nvPr>
        </p:nvSpPr>
        <p:spPr/>
        <p:txBody>
          <a:bodyPr>
            <a:normAutofit/>
          </a:bodyPr>
          <a:lstStyle/>
          <a:p>
            <a:pPr algn="r"/>
            <a:r>
              <a:rPr lang="fa-IR" sz="3700"/>
              <a:t>۶.۱.۵ - باب پنجم</a:t>
            </a:r>
            <a:endParaRPr lang="en-US" sz="3700"/>
          </a:p>
        </p:txBody>
      </p:sp>
      <p:sp>
        <p:nvSpPr>
          <p:cNvPr id="3" name="Content Placeholder 2">
            <a:extLst>
              <a:ext uri="{FF2B5EF4-FFF2-40B4-BE49-F238E27FC236}">
                <a16:creationId xmlns:a16="http://schemas.microsoft.com/office/drawing/2014/main" id="{F167DE3A-84BE-CCB2-7F9F-BDD6DECD78A9}"/>
              </a:ext>
            </a:extLst>
          </p:cNvPr>
          <p:cNvSpPr>
            <a:spLocks noGrp="1"/>
          </p:cNvSpPr>
          <p:nvPr>
            <p:ph idx="1"/>
          </p:nvPr>
        </p:nvSpPr>
        <p:spPr/>
        <p:txBody>
          <a:bodyPr/>
          <a:lstStyle/>
          <a:p>
            <a:r>
              <a:rPr lang="fa-IR"/>
              <a:t>در باره مباحث الاهیات در سیزده فصل و دو خاتمه و چند بخش فرعی، مشتمل بر برهان حدوث ذوات برای اثبات صانع، صفات سلبی واجب از قبیل نفی ترکیب و تحیّز و اتحاد و حلول و نفی قیام حوادث به ذات حق، صفات ثبوتی واجب </a:t>
            </a:r>
            <a:endParaRPr lang="en-US"/>
          </a:p>
        </p:txBody>
      </p:sp>
    </p:spTree>
    <p:extLst>
      <p:ext uri="{BB962C8B-B14F-4D97-AF65-F5344CB8AC3E}">
        <p14:creationId xmlns:p14="http://schemas.microsoft.com/office/powerpoint/2010/main" val="214579335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D26D-108D-B683-8E4E-3B04951F78DD}"/>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6709E179-A531-11AB-00FC-32C8BF4814B9}"/>
              </a:ext>
            </a:extLst>
          </p:cNvPr>
          <p:cNvSpPr>
            <a:spLocks noGrp="1"/>
          </p:cNvSpPr>
          <p:nvPr>
            <p:ph idx="1"/>
          </p:nvPr>
        </p:nvSpPr>
        <p:spPr/>
        <p:txBody>
          <a:bodyPr/>
          <a:lstStyle/>
          <a:p>
            <a:r>
              <a:rPr lang="fa-IR"/>
              <a:t>از جمله قدرت و علم و حیات و اراده و سمع و بصر و کلام ، بحث قدیم بودن کلام نفسی، زیادت صفات واجب بر ذات او، جواز رؤیت خدا، کاسب بودن انسان در افعال ارادی، حسن و قبح شرعی، جواز تکلیف مالایطاق، تعلیل برخی  از افعال حق به اغراض، رزق، تسعیر و اجل. </a:t>
            </a:r>
          </a:p>
          <a:p>
            <a:r>
              <a:rPr lang="fa-IR"/>
              <a:t> </a:t>
            </a:r>
            <a:endParaRPr lang="en-US"/>
          </a:p>
        </p:txBody>
      </p:sp>
    </p:spTree>
    <p:extLst>
      <p:ext uri="{BB962C8B-B14F-4D97-AF65-F5344CB8AC3E}">
        <p14:creationId xmlns:p14="http://schemas.microsoft.com/office/powerpoint/2010/main" val="31224666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FDEF-FA87-66E4-AEFA-48DBF0094F65}"/>
              </a:ext>
            </a:extLst>
          </p:cNvPr>
          <p:cNvSpPr>
            <a:spLocks noGrp="1"/>
          </p:cNvSpPr>
          <p:nvPr>
            <p:ph type="title"/>
          </p:nvPr>
        </p:nvSpPr>
        <p:spPr/>
        <p:txBody>
          <a:bodyPr>
            <a:normAutofit/>
          </a:bodyPr>
          <a:lstStyle/>
          <a:p>
            <a:pPr algn="r"/>
            <a:r>
              <a:rPr lang="fa-IR" sz="3700"/>
              <a:t>۶.۱.۶ - باب ششم</a:t>
            </a:r>
            <a:endParaRPr lang="en-US" sz="3700"/>
          </a:p>
        </p:txBody>
      </p:sp>
      <p:sp>
        <p:nvSpPr>
          <p:cNvPr id="3" name="Content Placeholder 2">
            <a:extLst>
              <a:ext uri="{FF2B5EF4-FFF2-40B4-BE49-F238E27FC236}">
                <a16:creationId xmlns:a16="http://schemas.microsoft.com/office/drawing/2014/main" id="{20979A01-F0A9-A306-137F-536C01D27E78}"/>
              </a:ext>
            </a:extLst>
          </p:cNvPr>
          <p:cNvSpPr>
            <a:spLocks noGrp="1"/>
          </p:cNvSpPr>
          <p:nvPr>
            <p:ph idx="1"/>
          </p:nvPr>
        </p:nvSpPr>
        <p:spPr/>
        <p:txBody>
          <a:bodyPr/>
          <a:lstStyle/>
          <a:p>
            <a:r>
              <a:rPr lang="fa-IR"/>
              <a:t>با عنوان سمعیات، در باره مباحثی است که یا به نقل و سمع متوقف است مانند مباحث معاد و ایمان و کفر، یا مباحثی که سمع بر آن‌ها متوقف است، مانند نبوت. </a:t>
            </a:r>
          </a:p>
          <a:p>
            <a:r>
              <a:rPr lang="fa-IR"/>
              <a:t>۶.۲ - نقد آراء و ادله معتزله</a:t>
            </a:r>
          </a:p>
          <a:p>
            <a:r>
              <a:rPr lang="fa-IR"/>
              <a:t>تفتازانی در تهذیب الکلام </a:t>
            </a:r>
            <a:endParaRPr lang="en-US"/>
          </a:p>
        </p:txBody>
      </p:sp>
    </p:spTree>
    <p:extLst>
      <p:ext uri="{BB962C8B-B14F-4D97-AF65-F5344CB8AC3E}">
        <p14:creationId xmlns:p14="http://schemas.microsoft.com/office/powerpoint/2010/main" val="4220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4EF98-5E5A-A430-1A06-9B91420011FF}"/>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E10CE682-627C-33FD-1CF6-38174FCD3E91}"/>
              </a:ext>
            </a:extLst>
          </p:cNvPr>
          <p:cNvSpPr>
            <a:spLocks noGrp="1"/>
          </p:cNvSpPr>
          <p:nvPr>
            <p:ph idx="1"/>
          </p:nvPr>
        </p:nvSpPr>
        <p:spPr/>
        <p:txBody>
          <a:bodyPr/>
          <a:lstStyle/>
          <a:p>
            <a:r>
              <a:rPr lang="fa-IR"/>
              <a:t>ضمن بیان آرای کلامی اهل سنّت، به نقل و گاهی نقد آرا و ادله معتزله پرداخته است، از جمله به تفسیر قدرت،  مبحث جسم،  صفات خدا و عدم زیادت آن‌ها بر ذات،  قادر نبودن خدا بر انجام دادن قبایح،  حدوث کلام،  افعال </a:t>
            </a:r>
            <a:endParaRPr lang="en-US"/>
          </a:p>
        </p:txBody>
      </p:sp>
    </p:spTree>
    <p:extLst>
      <p:ext uri="{BB962C8B-B14F-4D97-AF65-F5344CB8AC3E}">
        <p14:creationId xmlns:p14="http://schemas.microsoft.com/office/powerpoint/2010/main" val="332318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F2D1-48E8-AEFB-2AA1-E1448A755834}"/>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36FFF774-2E51-E22C-4C69-0A078F3AFE2D}"/>
              </a:ext>
            </a:extLst>
          </p:cNvPr>
          <p:cNvSpPr>
            <a:spLocks noGrp="1"/>
          </p:cNvSpPr>
          <p:nvPr>
            <p:ph idx="1"/>
          </p:nvPr>
        </p:nvSpPr>
        <p:spPr/>
        <p:txBody>
          <a:bodyPr/>
          <a:lstStyle/>
          <a:p>
            <a:r>
              <a:rPr lang="fa-IR"/>
              <a:t>ارادی انسان،  عدم جواز تکلیف مالایطاق،  حسن و قبح عقلی،  تعلیل افعال خدا به اغراض،  رزق،  واجب دانستن برخی افعال از جمله لطف بر خداوند،  عدم جواز عفو کبایر بدون توبه  و بحث توبه. </a:t>
            </a:r>
          </a:p>
          <a:p>
            <a:r>
              <a:rPr lang="fa-IR"/>
              <a:t> </a:t>
            </a:r>
            <a:endParaRPr lang="en-US"/>
          </a:p>
        </p:txBody>
      </p:sp>
    </p:spTree>
    <p:extLst>
      <p:ext uri="{BB962C8B-B14F-4D97-AF65-F5344CB8AC3E}">
        <p14:creationId xmlns:p14="http://schemas.microsoft.com/office/powerpoint/2010/main" val="12139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3BE6-8DE5-88D4-E1A0-D069B8798C1F}"/>
              </a:ext>
            </a:extLst>
          </p:cNvPr>
          <p:cNvSpPr>
            <a:spLocks noGrp="1"/>
          </p:cNvSpPr>
          <p:nvPr>
            <p:ph type="title"/>
          </p:nvPr>
        </p:nvSpPr>
        <p:spPr/>
        <p:txBody>
          <a:bodyPr>
            <a:normAutofit/>
          </a:bodyPr>
          <a:lstStyle/>
          <a:p>
            <a:pPr algn="r"/>
            <a:r>
              <a:rPr lang="fa-IR" sz="3700"/>
              <a:t>۶.۳ - نقد آراء و ادله امامیه</a:t>
            </a:r>
            <a:endParaRPr lang="en-US" sz="3700"/>
          </a:p>
        </p:txBody>
      </p:sp>
      <p:sp>
        <p:nvSpPr>
          <p:cNvPr id="3" name="Content Placeholder 2">
            <a:extLst>
              <a:ext uri="{FF2B5EF4-FFF2-40B4-BE49-F238E27FC236}">
                <a16:creationId xmlns:a16="http://schemas.microsoft.com/office/drawing/2014/main" id="{4954E2D5-8AAE-ED72-BCBC-6868E9AE6103}"/>
              </a:ext>
            </a:extLst>
          </p:cNvPr>
          <p:cNvSpPr>
            <a:spLocks noGrp="1"/>
          </p:cNvSpPr>
          <p:nvPr>
            <p:ph idx="1"/>
          </p:nvPr>
        </p:nvSpPr>
        <p:spPr/>
        <p:txBody>
          <a:bodyPr/>
          <a:lstStyle/>
          <a:p>
            <a:r>
              <a:rPr lang="fa-IR"/>
              <a:t>او همچنین آرای امامیه را بویژه در مبحث امامت نقل و نقد کرده و به تقریر اندیشه‌ها و استدلال‌های فلاسفه و نقد آن‌ها در بعضی مباحث پرداخته است، از جمله مباحث وجود و ماهیت،  حدوث و قدم،  جسم و احکام آن، تجرد </a:t>
            </a:r>
            <a:endParaRPr lang="en-US"/>
          </a:p>
        </p:txBody>
      </p:sp>
    </p:spTree>
    <p:extLst>
      <p:ext uri="{BB962C8B-B14F-4D97-AF65-F5344CB8AC3E}">
        <p14:creationId xmlns:p14="http://schemas.microsoft.com/office/powerpoint/2010/main" val="9499002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74C4-EE79-35B3-353B-3EDBA2B7BCD2}"/>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952A74D0-D9ED-9FCC-DA7B-578BB89E64D7}"/>
              </a:ext>
            </a:extLst>
          </p:cNvPr>
          <p:cNvSpPr>
            <a:spLocks noGrp="1"/>
          </p:cNvSpPr>
          <p:nvPr>
            <p:ph idx="1"/>
          </p:nvPr>
        </p:nvSpPr>
        <p:spPr/>
        <p:txBody>
          <a:bodyPr/>
          <a:lstStyle/>
          <a:p>
            <a:r>
              <a:rPr lang="fa-IR"/>
              <a:t>نفس  و علم خدا به جزئیات.همچنین هنگام تقریر و بیان آرای خود، در برخی مواضع به اقوال ابوالحسن اشعری  اشاره کرده و گاه به مطالب شرح المقاصد ارجاع داده است. </a:t>
            </a:r>
          </a:p>
          <a:p>
            <a:r>
              <a:rPr lang="fa-IR"/>
              <a:t> </a:t>
            </a:r>
            <a:endParaRPr lang="en-US"/>
          </a:p>
        </p:txBody>
      </p:sp>
    </p:spTree>
    <p:extLst>
      <p:ext uri="{BB962C8B-B14F-4D97-AF65-F5344CB8AC3E}">
        <p14:creationId xmlns:p14="http://schemas.microsoft.com/office/powerpoint/2010/main" val="82159143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7412-FBDA-1B08-80E8-579EAD2E188F}"/>
              </a:ext>
            </a:extLst>
          </p:cNvPr>
          <p:cNvSpPr>
            <a:spLocks noGrp="1"/>
          </p:cNvSpPr>
          <p:nvPr>
            <p:ph type="title"/>
          </p:nvPr>
        </p:nvSpPr>
        <p:spPr/>
        <p:txBody>
          <a:bodyPr>
            <a:normAutofit/>
          </a:bodyPr>
          <a:lstStyle/>
          <a:p>
            <a:pPr algn="r"/>
            <a:r>
              <a:rPr lang="fa-IR" sz="3700"/>
              <a:t>۶.۴ - شروح تهذیب الکلام</a:t>
            </a:r>
            <a:endParaRPr lang="en-US" sz="3700"/>
          </a:p>
        </p:txBody>
      </p:sp>
      <p:sp>
        <p:nvSpPr>
          <p:cNvPr id="3" name="Content Placeholder 2">
            <a:extLst>
              <a:ext uri="{FF2B5EF4-FFF2-40B4-BE49-F238E27FC236}">
                <a16:creationId xmlns:a16="http://schemas.microsoft.com/office/drawing/2014/main" id="{B5A1ECAD-7BB5-F098-83A8-4B4364F1BE08}"/>
              </a:ext>
            </a:extLst>
          </p:cNvPr>
          <p:cNvSpPr>
            <a:spLocks noGrp="1"/>
          </p:cNvSpPr>
          <p:nvPr>
            <p:ph idx="1"/>
          </p:nvPr>
        </p:nvSpPr>
        <p:spPr/>
        <p:txBody>
          <a:bodyPr/>
          <a:lstStyle/>
          <a:p>
            <a:r>
              <a:rPr lang="fa-IR"/>
              <a:t>بر تهذیب الکلام شرح‌ها و حاشیه‌های متعددی نوشته شده است. از آن میان، شرح مزجی محمدامین نواده ملاصالح مازندرانی،  حاشیه حافظ بن علی عمادی با عنوان تحفة اللبیب، و شرح قسم الکلام از برهان‌الدین لار محمدحسینی </a:t>
            </a:r>
            <a:endParaRPr lang="en-US"/>
          </a:p>
        </p:txBody>
      </p:sp>
    </p:spTree>
    <p:extLst>
      <p:ext uri="{BB962C8B-B14F-4D97-AF65-F5344CB8AC3E}">
        <p14:creationId xmlns:p14="http://schemas.microsoft.com/office/powerpoint/2010/main" val="384180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6C0A-1CE2-15AE-636E-2B64CCEF7B35}"/>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E720E1C8-C9CD-D223-97B4-DBAF97B4DBBB}"/>
              </a:ext>
            </a:extLst>
          </p:cNvPr>
          <p:cNvSpPr>
            <a:spLocks noGrp="1"/>
          </p:cNvSpPr>
          <p:nvPr>
            <p:ph idx="1"/>
          </p:nvPr>
        </p:nvSpPr>
        <p:spPr/>
        <p:txBody>
          <a:bodyPr/>
          <a:lstStyle/>
          <a:p>
            <a:r>
              <a:rPr lang="fa-IR"/>
              <a:t>پتنی را  می‌توان نام برد. از شرح‌های متأخری که حاصل تدریس کتاب در کردستان بوده است. تقریب المرام فی شرح تهذیب الکلام اثر عبدالقادر بن محمد سنندجی است که در ۲ مجلد با حواشی محمد وسیم کردستانی و فرج‌الله </a:t>
            </a:r>
            <a:endParaRPr lang="en-US"/>
          </a:p>
        </p:txBody>
      </p:sp>
    </p:spTree>
    <p:extLst>
      <p:ext uri="{BB962C8B-B14F-4D97-AF65-F5344CB8AC3E}">
        <p14:creationId xmlns:p14="http://schemas.microsoft.com/office/powerpoint/2010/main" val="160583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C202-8517-E621-FE3F-19644EA5479B}"/>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C0F83D23-C1A1-6308-85A3-C628B6D22E65}"/>
              </a:ext>
            </a:extLst>
          </p:cNvPr>
          <p:cNvSpPr>
            <a:spLocks noGrp="1"/>
          </p:cNvSpPr>
          <p:nvPr>
            <p:ph idx="1"/>
          </p:nvPr>
        </p:nvSpPr>
        <p:spPr/>
        <p:txBody>
          <a:bodyPr/>
          <a:lstStyle/>
          <a:p>
            <a:r>
              <a:rPr lang="fa-IR"/>
              <a:t>زکی کردستانی در ۱۳۱۸-۱۳۱۹ق در بولاق انتشار یافته است. ترجمه‌ای فارسی از این شرح با عنوان تذهیب المرام به قلم فخرالدین بن احمد رودباری، از علمای کردستان، به کوشش محمدرئوف توکلی در ۱۳۸۱ش در تهران به چاپ  رسیده است.</a:t>
            </a:r>
          </a:p>
          <a:p>
            <a:r>
              <a:rPr lang="fa-IR"/>
              <a:t> </a:t>
            </a:r>
            <a:endParaRPr lang="en-US"/>
          </a:p>
        </p:txBody>
      </p:sp>
    </p:spTree>
    <p:extLst>
      <p:ext uri="{BB962C8B-B14F-4D97-AF65-F5344CB8AC3E}">
        <p14:creationId xmlns:p14="http://schemas.microsoft.com/office/powerpoint/2010/main" val="39217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DBD1-F956-BDD7-653E-19B49DE17AA0}"/>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48DC00F5-266D-18E7-9463-F92F39445D39}"/>
              </a:ext>
            </a:extLst>
          </p:cNvPr>
          <p:cNvSpPr>
            <a:spLocks noGrp="1"/>
          </p:cNvSpPr>
          <p:nvPr>
            <p:ph idx="1"/>
          </p:nvPr>
        </p:nvSpPr>
        <p:spPr/>
        <p:txBody>
          <a:bodyPr/>
          <a:lstStyle/>
          <a:p>
            <a:r>
              <a:rPr lang="fa-IR"/>
              <a:t>تهذیب المنطق و الکلام تفتازانی، رساله‌ای است مشهور از تفتازانی در منطق و کلام که به زبان عربی نوشته شده است.</a:t>
            </a:r>
          </a:p>
          <a:p>
            <a:endParaRPr lang="en-US"/>
          </a:p>
        </p:txBody>
      </p:sp>
    </p:spTree>
    <p:extLst>
      <p:ext uri="{BB962C8B-B14F-4D97-AF65-F5344CB8AC3E}">
        <p14:creationId xmlns:p14="http://schemas.microsoft.com/office/powerpoint/2010/main" val="19100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60EE-A8EE-32FA-BCB4-D4465FFBF244}"/>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A5CBB283-E4AD-79D4-EB29-234302036D26}"/>
              </a:ext>
            </a:extLst>
          </p:cNvPr>
          <p:cNvSpPr>
            <a:spLocks noGrp="1"/>
          </p:cNvSpPr>
          <p:nvPr>
            <p:ph idx="1"/>
          </p:nvPr>
        </p:nvSpPr>
        <p:spPr/>
        <p:txBody>
          <a:bodyPr/>
          <a:lstStyle/>
          <a:p>
            <a:r>
              <a:rPr lang="fa-IR"/>
              <a:t>در برخی منابع معرفی آثار تفتازانی، از تهذیب الکلام نامی برده نشده  (که در آن به این اثر اشاره نشده) اما در مدارس علمیه اهل سنت به آن بسیار توجه شده است. بر تهذیب الکلام شرح‌های بسیاری نوشته‌اند که معروفترین </a:t>
            </a:r>
            <a:endParaRPr lang="en-US"/>
          </a:p>
        </p:txBody>
      </p:sp>
    </p:spTree>
    <p:extLst>
      <p:ext uri="{BB962C8B-B14F-4D97-AF65-F5344CB8AC3E}">
        <p14:creationId xmlns:p14="http://schemas.microsoft.com/office/powerpoint/2010/main" val="320970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8733-0B1A-9C74-33D7-3ED2A0569D61}"/>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87335F33-F564-7E38-6C98-EB88B6F04355}"/>
              </a:ext>
            </a:extLst>
          </p:cNvPr>
          <p:cNvSpPr>
            <a:spLocks noGrp="1"/>
          </p:cNvSpPr>
          <p:nvPr>
            <p:ph idx="1"/>
          </p:nvPr>
        </p:nvSpPr>
        <p:spPr/>
        <p:txBody>
          <a:bodyPr/>
          <a:lstStyle/>
          <a:p>
            <a:r>
              <a:rPr lang="fa-IR"/>
              <a:t>آن‌ها شرح عبدالقادر سنندجی کردستانی (متوفی ۱۳۰۴) با عنوان تقریب المرام فی شرح تهذیب الکلام است که به روش مَزجی و با نظر و توجه به شرح المقاصد تألیف شده و در ۱۳۱۸ـ ۱۳۱۹ در مصر به چاپ رسیده است. حواشی بسیاری </a:t>
            </a:r>
            <a:endParaRPr lang="en-US"/>
          </a:p>
        </p:txBody>
      </p:sp>
    </p:spTree>
    <p:extLst>
      <p:ext uri="{BB962C8B-B14F-4D97-AF65-F5344CB8AC3E}">
        <p14:creationId xmlns:p14="http://schemas.microsoft.com/office/powerpoint/2010/main" val="185619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751B2-2750-57FD-CC48-B8790ED55B23}"/>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455387A9-0AC8-B4A9-92CD-4E6EB64607ED}"/>
              </a:ext>
            </a:extLst>
          </p:cNvPr>
          <p:cNvSpPr>
            <a:spLocks noGrp="1"/>
          </p:cNvSpPr>
          <p:nvPr>
            <p:ph idx="1"/>
          </p:nvPr>
        </p:nvSpPr>
        <p:spPr/>
        <p:txBody>
          <a:bodyPr/>
          <a:lstStyle/>
          <a:p>
            <a:r>
              <a:rPr lang="fa-IR"/>
              <a:t>بر این شرح نوشته شده،  از جمله حاشیه المحاکمات تألیف شیخ محمد وسیم کردستانی، برادر شارح، که در آن به داوری میان این شرح و شرح المقاصد پرداخته است. این حاشیه همراه تقریب المرام به چاپ رسیده است.</a:t>
            </a:r>
          </a:p>
          <a:p>
            <a:r>
              <a:rPr lang="fa-IR"/>
              <a:t> </a:t>
            </a:r>
            <a:endParaRPr lang="en-US"/>
          </a:p>
        </p:txBody>
      </p:sp>
    </p:spTree>
    <p:extLst>
      <p:ext uri="{BB962C8B-B14F-4D97-AF65-F5344CB8AC3E}">
        <p14:creationId xmlns:p14="http://schemas.microsoft.com/office/powerpoint/2010/main" val="39519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337E3-76B5-03A0-2331-D78F1A951AD5}"/>
              </a:ext>
            </a:extLst>
          </p:cNvPr>
          <p:cNvSpPr>
            <a:spLocks noGrp="1"/>
          </p:cNvSpPr>
          <p:nvPr>
            <p:ph type="title"/>
          </p:nvPr>
        </p:nvSpPr>
        <p:spPr/>
        <p:txBody>
          <a:bodyPr>
            <a:normAutofit/>
          </a:bodyPr>
          <a:lstStyle/>
          <a:p>
            <a:pPr algn="r"/>
            <a:r>
              <a:rPr lang="fa-IR" sz="3700"/>
              <a:t>۷ - فهرست منابع</a:t>
            </a:r>
            <a:endParaRPr lang="en-US" sz="3700"/>
          </a:p>
        </p:txBody>
      </p:sp>
      <p:sp>
        <p:nvSpPr>
          <p:cNvPr id="3" name="Content Placeholder 2">
            <a:extLst>
              <a:ext uri="{FF2B5EF4-FFF2-40B4-BE49-F238E27FC236}">
                <a16:creationId xmlns:a16="http://schemas.microsoft.com/office/drawing/2014/main" id="{BD57496E-D80C-3021-7597-3A247959BE1B}"/>
              </a:ext>
            </a:extLst>
          </p:cNvPr>
          <p:cNvSpPr>
            <a:spLocks noGrp="1"/>
          </p:cNvSpPr>
          <p:nvPr>
            <p:ph idx="1"/>
          </p:nvPr>
        </p:nvSpPr>
        <p:spPr/>
        <p:txBody>
          <a:bodyPr>
            <a:normAutofit lnSpcReduction="10000"/>
          </a:bodyPr>
          <a:lstStyle/>
          <a:p>
            <a:r>
              <a:rPr lang="fa-IR"/>
              <a:t>(۱) آستان قدس، فهرست.</a:t>
            </a:r>
          </a:p>
          <a:p>
            <a:r>
              <a:rPr lang="fa-IR"/>
              <a:t>(۲) طهرانی، آقابزرگ، الذریعه.</a:t>
            </a:r>
          </a:p>
          <a:p>
            <a:r>
              <a:rPr lang="fa-IR"/>
              <a:t>(۳) تفتازانی، مسعود، تهذیب المنطق، ضمن الحاشیة علی تهذیب المنطق، قم، ۱۳۶۳ش.</a:t>
            </a:r>
          </a:p>
          <a:p>
            <a:r>
              <a:rPr lang="fa-IR"/>
              <a:t>(۴) مسعود بن عمر تفتازانی، تهذیب الکلام، ضمن تقریب المرام فی شرح تهذیب  الکلام، بولاق ۱۳۱۸ـ ۱۳۱۹.</a:t>
            </a:r>
          </a:p>
          <a:p>
            <a:r>
              <a:rPr lang="fa-IR"/>
              <a:t> </a:t>
            </a:r>
            <a:endParaRPr lang="en-US"/>
          </a:p>
        </p:txBody>
      </p:sp>
    </p:spTree>
    <p:extLst>
      <p:ext uri="{BB962C8B-B14F-4D97-AF65-F5344CB8AC3E}">
        <p14:creationId xmlns:p14="http://schemas.microsoft.com/office/powerpoint/2010/main" val="1673679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7EA3-760F-E721-0919-219017DD4F6D}"/>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A217895C-6700-D280-8522-566C3ABA4D7A}"/>
              </a:ext>
            </a:extLst>
          </p:cNvPr>
          <p:cNvSpPr>
            <a:spLocks noGrp="1"/>
          </p:cNvSpPr>
          <p:nvPr>
            <p:ph idx="1"/>
          </p:nvPr>
        </p:nvSpPr>
        <p:spPr/>
        <p:txBody>
          <a:bodyPr/>
          <a:lstStyle/>
          <a:p>
            <a:r>
              <a:rPr lang="fa-IR"/>
              <a:t>(۵) حائری، عبدالحسین، فهرست کتابخانه مجلس شورای ملی، ج ۵، تهران ۱۳۴۵ ش.</a:t>
            </a:r>
          </a:p>
          <a:p>
            <a:r>
              <a:rPr lang="fa-IR"/>
              <a:t>(۶) حسینی هروی، محمدزاهد، شرح الرسالة المعمولة فی التصور و التصدیق و تعلیقاته، چاپ مهدی شریعتی، قم ۱۴۲۰.</a:t>
            </a:r>
          </a:p>
          <a:p>
            <a:r>
              <a:rPr lang="fa-IR"/>
              <a:t>(۷) سنندجی، عبدالقادر،  تقریب المرام فی شرح تهذیب الکلام، بولاق ۱۳۱۸ـ ۱۳۱۹.</a:t>
            </a:r>
          </a:p>
          <a:p>
            <a:r>
              <a:rPr lang="fa-IR"/>
              <a:t> </a:t>
            </a:r>
            <a:endParaRPr lang="en-US"/>
          </a:p>
        </p:txBody>
      </p:sp>
    </p:spTree>
    <p:extLst>
      <p:ext uri="{BB962C8B-B14F-4D97-AF65-F5344CB8AC3E}">
        <p14:creationId xmlns:p14="http://schemas.microsoft.com/office/powerpoint/2010/main" val="32692187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2E44-640B-2812-0D55-EAC050B89758}"/>
              </a:ext>
            </a:extLst>
          </p:cNvPr>
          <p:cNvSpPr>
            <a:spLocks noGrp="1"/>
          </p:cNvSpPr>
          <p:nvPr>
            <p:ph type="title"/>
          </p:nvPr>
        </p:nvSpPr>
        <p:spPr/>
        <p:txBody>
          <a:bodyPr/>
          <a:lstStyle/>
          <a:p>
            <a:r>
              <a:rPr lang="fa-IR"/>
              <a:t>پایان
با تشکر از توجه شما</a:t>
            </a:r>
            <a:endParaRPr lang="en-US"/>
          </a:p>
        </p:txBody>
      </p:sp>
    </p:spTree>
    <p:extLst>
      <p:ext uri="{BB962C8B-B14F-4D97-AF65-F5344CB8AC3E}">
        <p14:creationId xmlns:p14="http://schemas.microsoft.com/office/powerpoint/2010/main" val="351760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422E-5868-41AC-38DA-CC8C2F9577E1}"/>
              </a:ext>
            </a:extLst>
          </p:cNvPr>
          <p:cNvSpPr>
            <a:spLocks noGrp="1"/>
          </p:cNvSpPr>
          <p:nvPr>
            <p:ph type="title"/>
          </p:nvPr>
        </p:nvSpPr>
        <p:spPr/>
        <p:txBody>
          <a:bodyPr>
            <a:normAutofit/>
          </a:bodyPr>
          <a:lstStyle/>
          <a:p>
            <a:pPr algn="r"/>
            <a:r>
              <a:rPr lang="fa-IR" sz="3700"/>
              <a:t>۱ - مؤلف</a:t>
            </a:r>
            <a:endParaRPr lang="en-US" sz="3700"/>
          </a:p>
        </p:txBody>
      </p:sp>
      <p:sp>
        <p:nvSpPr>
          <p:cNvPr id="3" name="Content Placeholder 2">
            <a:extLst>
              <a:ext uri="{FF2B5EF4-FFF2-40B4-BE49-F238E27FC236}">
                <a16:creationId xmlns:a16="http://schemas.microsoft.com/office/drawing/2014/main" id="{3734F35F-BB3C-268C-B7AA-9AB8BB32E4FC}"/>
              </a:ext>
            </a:extLst>
          </p:cNvPr>
          <p:cNvSpPr>
            <a:spLocks noGrp="1"/>
          </p:cNvSpPr>
          <p:nvPr>
            <p:ph idx="1"/>
          </p:nvPr>
        </p:nvSpPr>
        <p:spPr/>
        <p:txBody>
          <a:bodyPr/>
          <a:lstStyle/>
          <a:p>
            <a:r>
              <a:rPr lang="fa-IR"/>
              <a:t>تألیف سعدالدین مسعود بن عمر تفتازانی، متکلم و منطقی و فقیه و ادیب سده هشتم می‌باشد.</a:t>
            </a:r>
          </a:p>
          <a:p>
            <a:r>
              <a:rPr lang="fa-IR"/>
              <a:t>۲ - معرفی اجمالی</a:t>
            </a:r>
          </a:p>
          <a:p>
            <a:r>
              <a:rPr lang="fa-IR"/>
              <a:t>این رساله با همه فشردگی و اختصار، از متون معتبر در حوزه‌های آموزشی قدیم بوده، و بر آن شرح‌ها و حواشی </a:t>
            </a:r>
            <a:endParaRPr lang="en-US"/>
          </a:p>
        </p:txBody>
      </p:sp>
    </p:spTree>
    <p:extLst>
      <p:ext uri="{BB962C8B-B14F-4D97-AF65-F5344CB8AC3E}">
        <p14:creationId xmlns:p14="http://schemas.microsoft.com/office/powerpoint/2010/main" val="147356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3E97-C924-9304-3EE7-E1F7B73F6936}"/>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4785BB45-C8FA-8DFD-7C88-DFD7242F9937}"/>
              </a:ext>
            </a:extLst>
          </p:cNvPr>
          <p:cNvSpPr>
            <a:spLocks noGrp="1"/>
          </p:cNvSpPr>
          <p:nvPr>
            <p:ph idx="1"/>
          </p:nvPr>
        </p:nvSpPr>
        <p:spPr/>
        <p:txBody>
          <a:bodyPr/>
          <a:lstStyle/>
          <a:p>
            <a:r>
              <a:rPr lang="fa-IR"/>
              <a:t>فراوان نوشته شده است. تفتازانی این اثر را در ۷۸۹ق/۱۳۸۷م به پایان رساند.  همچنان‌ که در مقدمه آمده است، وی تهذیب را برای پسرش نوشته و از این‌رو از ابتدا نگارش آن به قصد تعلیم بوده است.  نام کامل این رساله </a:t>
            </a:r>
            <a:endParaRPr lang="en-US"/>
          </a:p>
        </p:txBody>
      </p:sp>
    </p:spTree>
    <p:extLst>
      <p:ext uri="{BB962C8B-B14F-4D97-AF65-F5344CB8AC3E}">
        <p14:creationId xmlns:p14="http://schemas.microsoft.com/office/powerpoint/2010/main" val="406092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AFF6-2A66-4511-1D1C-BD803D6CA1B4}"/>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7FA92006-DB77-CA3C-95A9-F43AD6B6B26A}"/>
              </a:ext>
            </a:extLst>
          </p:cNvPr>
          <p:cNvSpPr>
            <a:spLocks noGrp="1"/>
          </p:cNvSpPr>
          <p:nvPr>
            <p:ph idx="1"/>
          </p:nvPr>
        </p:nvSpPr>
        <p:spPr/>
        <p:txBody>
          <a:bodyPr/>
          <a:lstStyle/>
          <a:p>
            <a:r>
              <a:rPr lang="fa-IR"/>
              <a:t>غایة تهذیب الکلام فی تحریر المنطق و الکلام و تقریب المرام من تقریر عقاید الاسلام بوده، و تفتازانی در آغاز کتاب، آن را راهنمایی برای طالبان حقیقت و آگاهی معرفی کرده است.  ملاعبداللّه در شرح عبارت «فی تحریر  المنطق و الکلام» می نویسد که کلمه «تحریر» دالّ بر خالی بودن بیان از حشو و زوائد است.</a:t>
            </a:r>
          </a:p>
          <a:p>
            <a:r>
              <a:rPr lang="fa-IR"/>
              <a:t> </a:t>
            </a:r>
            <a:endParaRPr lang="en-US"/>
          </a:p>
        </p:txBody>
      </p:sp>
    </p:spTree>
    <p:extLst>
      <p:ext uri="{BB962C8B-B14F-4D97-AF65-F5344CB8AC3E}">
        <p14:creationId xmlns:p14="http://schemas.microsoft.com/office/powerpoint/2010/main" val="33885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2B31-E8DA-E143-2FF9-A582372E0E7A}"/>
              </a:ext>
            </a:extLst>
          </p:cNvPr>
          <p:cNvSpPr>
            <a:spLocks noGrp="1"/>
          </p:cNvSpPr>
          <p:nvPr>
            <p:ph type="title"/>
          </p:nvPr>
        </p:nvSpPr>
        <p:spPr/>
        <p:txBody>
          <a:bodyPr>
            <a:normAutofit/>
          </a:bodyPr>
          <a:lstStyle/>
          <a:p>
            <a:pPr algn="r"/>
            <a:endParaRPr lang="en-US" sz="3700"/>
          </a:p>
        </p:txBody>
      </p:sp>
      <p:sp>
        <p:nvSpPr>
          <p:cNvPr id="3" name="Content Placeholder 2">
            <a:extLst>
              <a:ext uri="{FF2B5EF4-FFF2-40B4-BE49-F238E27FC236}">
                <a16:creationId xmlns:a16="http://schemas.microsoft.com/office/drawing/2014/main" id="{905D7BD2-15D3-5C56-48D3-F99631EB485B}"/>
              </a:ext>
            </a:extLst>
          </p:cNvPr>
          <p:cNvSpPr>
            <a:spLocks noGrp="1"/>
          </p:cNvSpPr>
          <p:nvPr>
            <p:ph idx="1"/>
          </p:nvPr>
        </p:nvSpPr>
        <p:spPr/>
        <p:txBody>
          <a:bodyPr/>
          <a:lstStyle/>
          <a:p>
            <a:r>
              <a:rPr lang="fa-IR"/>
              <a:t>تفتازانی در این چکیده مباحث منطقی و کلامی، با حذف زواید، اصول مطالب را در غایت ایجاز بیان می‌کند و همین ساختار مجالی فراخ برای تهیه متون گسترده‌تری براساس این اثر فراهم ساخته است.</a:t>
            </a:r>
          </a:p>
          <a:p>
            <a:endParaRPr lang="en-US"/>
          </a:p>
        </p:txBody>
      </p:sp>
    </p:spTree>
    <p:extLst>
      <p:ext uri="{BB962C8B-B14F-4D97-AF65-F5344CB8AC3E}">
        <p14:creationId xmlns:p14="http://schemas.microsoft.com/office/powerpoint/2010/main" val="25629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heme9">
  <a:themeElements>
    <a:clrScheme name="Custom 14">
      <a:dk1>
        <a:sysClr val="windowText" lastClr="000000"/>
      </a:dk1>
      <a:lt1>
        <a:sysClr val="window" lastClr="FFFFFF"/>
      </a:lt1>
      <a:dk2>
        <a:srgbClr val="44546A"/>
      </a:dk2>
      <a:lt2>
        <a:srgbClr val="E7E6E6"/>
      </a:lt2>
      <a:accent1>
        <a:srgbClr val="FF3B3B"/>
      </a:accent1>
      <a:accent2>
        <a:srgbClr val="EE0000"/>
      </a:accent2>
      <a:accent3>
        <a:srgbClr val="961A1A"/>
      </a:accent3>
      <a:accent4>
        <a:srgbClr val="EE0000"/>
      </a:accent4>
      <a:accent5>
        <a:srgbClr val="FF3B3B"/>
      </a:accent5>
      <a:accent6>
        <a:srgbClr val="961A1A"/>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9" id="{369761EA-6CBE-4797-A0B3-63634EC22686}" vid="{7E9477E8-E638-4F9D-9E11-74D3A1C342B0}"/>
    </a:ext>
  </a:extLst>
</a:theme>
</file>

<file path=docProps/app.xml><?xml version="1.0" encoding="utf-8"?>
<Properties xmlns="http://schemas.openxmlformats.org/officeDocument/2006/extended-properties" xmlns:vt="http://schemas.openxmlformats.org/officeDocument/2006/docPropsVTypes">
  <Template>Theme9</Template>
  <TotalTime>1</TotalTime>
  <Words>2416</Words>
  <Application>Microsoft Office PowerPoint</Application>
  <PresentationFormat>Widescreen</PresentationFormat>
  <Paragraphs>128</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Calibri</vt:lpstr>
      <vt:lpstr>Arial</vt:lpstr>
      <vt:lpstr>Colonna MT</vt:lpstr>
      <vt:lpstr>Theme9</vt:lpstr>
      <vt:lpstr>PowerPoint Presentation</vt:lpstr>
      <vt:lpstr>تهذيب المنطق و الکلام (کتاب)</vt:lpstr>
      <vt:lpstr>فهرست مندرجات</vt:lpstr>
      <vt:lpstr>       ۵.۴ - شرح فارسی شهرستانی</vt:lpstr>
      <vt:lpstr>PowerPoint Presentation</vt:lpstr>
      <vt:lpstr>۱ - مؤلف</vt:lpstr>
      <vt:lpstr>PowerPoint Presentation</vt:lpstr>
      <vt:lpstr>PowerPoint Presentation</vt:lpstr>
      <vt:lpstr>PowerPoint Presentation</vt:lpstr>
      <vt:lpstr>۳ - همراهی منطق و کلام</vt:lpstr>
      <vt:lpstr>PowerPoint Presentation</vt:lpstr>
      <vt:lpstr>PowerPoint Presentation</vt:lpstr>
      <vt:lpstr>PowerPoint Presentation</vt:lpstr>
      <vt:lpstr>PowerPoint Presentation</vt:lpstr>
      <vt:lpstr>۴ - روش تدوین</vt:lpstr>
      <vt:lpstr>PowerPoint Presentation</vt:lpstr>
      <vt:lpstr>۴.۱ - چینش مطالب</vt:lpstr>
      <vt:lpstr>PowerPoint Presentation</vt:lpstr>
      <vt:lpstr>PowerPoint Presentation</vt:lpstr>
      <vt:lpstr>PowerPoint Presentation</vt:lpstr>
      <vt:lpstr>PowerPoint Presentation</vt:lpstr>
      <vt:lpstr>۵.۱ - شرح جلال‌الدین دوانی</vt:lpstr>
      <vt:lpstr>PowerPoint Presentation</vt:lpstr>
      <vt:lpstr>PowerPoint Presentation</vt:lpstr>
      <vt:lpstr>۵.۲ - حاشیه ملاعبدالله</vt:lpstr>
      <vt:lpstr>PowerPoint Presentation</vt:lpstr>
      <vt:lpstr>PowerPoint Presentation</vt:lpstr>
      <vt:lpstr>PowerPoint Presentation</vt:lpstr>
      <vt:lpstr>۵.۳ - حاشیه ملاعلی‌رضا تجلی</vt:lpstr>
      <vt:lpstr>۵.۵ - شرح محمود نیریزی</vt:lpstr>
      <vt:lpstr>۵.۷ - حواشی و شروح دیگر</vt:lpstr>
      <vt:lpstr>PowerPoint Presentation</vt:lpstr>
      <vt:lpstr>PowerPoint Presentation</vt:lpstr>
      <vt:lpstr>۶ - بخش کلام</vt:lpstr>
      <vt:lpstr>PowerPoint Presentation</vt:lpstr>
      <vt:lpstr>۶.۱ - ساختار و ابواب</vt:lpstr>
      <vt:lpstr>۶.۱.۲ - باب دوم</vt:lpstr>
      <vt:lpstr>۶.۱.۳ - باب سوم</vt:lpstr>
      <vt:lpstr>PowerPoint Presentation</vt:lpstr>
      <vt:lpstr>۶.۱.۵ - باب پنجم</vt:lpstr>
      <vt:lpstr>PowerPoint Presentation</vt:lpstr>
      <vt:lpstr>۶.۱.۶ - باب ششم</vt:lpstr>
      <vt:lpstr>PowerPoint Presentation</vt:lpstr>
      <vt:lpstr>PowerPoint Presentation</vt:lpstr>
      <vt:lpstr>۶.۳ - نقد آراء و ادله امامیه</vt:lpstr>
      <vt:lpstr>PowerPoint Presentation</vt:lpstr>
      <vt:lpstr>۶.۴ - شروح تهذیب الکلام</vt:lpstr>
      <vt:lpstr>PowerPoint Presentation</vt:lpstr>
      <vt:lpstr>PowerPoint Presentation</vt:lpstr>
      <vt:lpstr>PowerPoint Presentation</vt:lpstr>
      <vt:lpstr>PowerPoint Presentation</vt:lpstr>
      <vt:lpstr>PowerPoint Presentation</vt:lpstr>
      <vt:lpstr>۷ - فهرست منابع</vt:lpstr>
      <vt:lpstr>PowerPoint Presentation</vt:lpstr>
      <vt:lpstr>پایان
با تشکر از توجه شما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 pendar</dc:creator>
  <cp:lastModifiedBy>Lenovo</cp:lastModifiedBy>
  <cp:revision>2</cp:revision>
  <dcterms:created xsi:type="dcterms:W3CDTF">2023-12-20T14:27:21Z</dcterms:created>
  <dcterms:modified xsi:type="dcterms:W3CDTF">2023-12-20T14:59:05Z</dcterms:modified>
</cp:coreProperties>
</file>